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23"/>
  </p:notesMasterIdLst>
  <p:sldIdLst>
    <p:sldId id="265" r:id="rId2"/>
    <p:sldId id="390" r:id="rId3"/>
    <p:sldId id="350" r:id="rId4"/>
    <p:sldId id="369" r:id="rId5"/>
    <p:sldId id="370" r:id="rId6"/>
    <p:sldId id="371" r:id="rId7"/>
    <p:sldId id="372" r:id="rId8"/>
    <p:sldId id="373" r:id="rId9"/>
    <p:sldId id="374" r:id="rId10"/>
    <p:sldId id="375" r:id="rId11"/>
    <p:sldId id="376" r:id="rId12"/>
    <p:sldId id="386" r:id="rId13"/>
    <p:sldId id="377" r:id="rId14"/>
    <p:sldId id="378" r:id="rId15"/>
    <p:sldId id="379" r:id="rId16"/>
    <p:sldId id="380" r:id="rId17"/>
    <p:sldId id="383" r:id="rId18"/>
    <p:sldId id="384" r:id="rId19"/>
    <p:sldId id="381" r:id="rId20"/>
    <p:sldId id="382" r:id="rId21"/>
    <p:sldId id="38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6" autoAdjust="0"/>
    <p:restoredTop sz="94660"/>
  </p:normalViewPr>
  <p:slideViewPr>
    <p:cSldViewPr snapToGrid="0">
      <p:cViewPr varScale="1">
        <p:scale>
          <a:sx n="116" d="100"/>
          <a:sy n="116" d="100"/>
        </p:scale>
        <p:origin x="39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92C1B3-DEEC-41AF-8C01-2D265A39D682}" type="datetimeFigureOut">
              <a:rPr lang="en-US" smtClean="0"/>
              <a:pPr/>
              <a:t>2/21/2024</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7307F-7235-4402-B505-8EF6412E3836}" type="slidenum">
              <a:rPr lang="en-US" smtClean="0"/>
              <a:pPr/>
              <a:t>‹#›</a:t>
            </a:fld>
            <a:endParaRPr lang="en-US"/>
          </a:p>
        </p:txBody>
      </p:sp>
    </p:spTree>
    <p:extLst>
      <p:ext uri="{BB962C8B-B14F-4D97-AF65-F5344CB8AC3E}">
        <p14:creationId xmlns:p14="http://schemas.microsoft.com/office/powerpoint/2010/main" val="94808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607307F-7235-4402-B505-8EF6412E3836}" type="slidenum">
              <a:rPr lang="en-US" smtClean="0"/>
              <a:pPr/>
              <a:t>1</a:t>
            </a:fld>
            <a:endParaRPr lang="en-US" dirty="0"/>
          </a:p>
        </p:txBody>
      </p:sp>
    </p:spTree>
    <p:extLst>
      <p:ext uri="{BB962C8B-B14F-4D97-AF65-F5344CB8AC3E}">
        <p14:creationId xmlns:p14="http://schemas.microsoft.com/office/powerpoint/2010/main" val="3516046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5C68CA-AB87-4E8C-A7E5-7E01A81AB6C6}" type="datetimeFigureOut">
              <a:rPr lang="en-US" smtClean="0"/>
              <a:pPr/>
              <a:t>2/21/2024</a:t>
            </a:fld>
            <a:endParaRPr lang="en-US"/>
          </a:p>
        </p:txBody>
      </p:sp>
      <p:sp>
        <p:nvSpPr>
          <p:cNvPr id="17" name="Нижний колонтитул 16"/>
          <p:cNvSpPr>
            <a:spLocks noGrp="1"/>
          </p:cNvSpPr>
          <p:nvPr>
            <p:ph type="ftr" sz="quarter" idx="11"/>
          </p:nvPr>
        </p:nvSpPr>
        <p:spPr/>
        <p:txBody>
          <a:bodyPr/>
          <a:lstStyle/>
          <a:p>
            <a:endParaRPr lang="en-US"/>
          </a:p>
        </p:txBody>
      </p:sp>
      <p:sp>
        <p:nvSpPr>
          <p:cNvPr id="7" name="Прямая соединительная линия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CC963A7B-D39F-46BC-BE68-FD1D9B45CDE7}" type="slidenum">
              <a:rPr lang="en-US" smtClean="0"/>
              <a:pPr/>
              <a:t>‹#›</a:t>
            </a:fld>
            <a:endParaRPr lang="en-US"/>
          </a:p>
        </p:txBody>
      </p:sp>
      <p:sp>
        <p:nvSpPr>
          <p:cNvPr id="8" name="Заголовок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5C68CA-AB87-4E8C-A7E5-7E01A81AB6C6}" type="datetimeFigureOut">
              <a:rPr lang="en-US" smtClean="0"/>
              <a:pPr/>
              <a:t>2/21/2024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C963A7B-D39F-46BC-BE68-FD1D9B45CDE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9221216" y="3009902"/>
            <a:ext cx="609600" cy="441325"/>
          </a:xfrm>
        </p:spPr>
        <p:txBody>
          <a:bodyPr/>
          <a:lstStyle/>
          <a:p>
            <a:fld id="{CC963A7B-D39F-46BC-BE68-FD1D9B45CDE7}" type="slidenum">
              <a:rPr lang="en-US" smtClean="0"/>
              <a:pPr/>
              <a:t>‹#›</a:t>
            </a:fld>
            <a:endParaRPr lang="en-US"/>
          </a:p>
        </p:txBody>
      </p:sp>
      <p:sp>
        <p:nvSpPr>
          <p:cNvPr id="3" name="Вертикальный текст 2"/>
          <p:cNvSpPr>
            <a:spLocks noGrp="1"/>
          </p:cNvSpPr>
          <p:nvPr>
            <p:ph type="body" orient="vert" idx="1"/>
          </p:nvPr>
        </p:nvSpPr>
        <p:spPr>
          <a:xfrm>
            <a:off x="406400" y="304800"/>
            <a:ext cx="87376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5C68CA-AB87-4E8C-A7E5-7E01A81AB6C6}" type="datetimeFigureOut">
              <a:rPr lang="en-US" smtClean="0"/>
              <a:pPr/>
              <a:t>2/21/2024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2" name="Вертикальный заголовок 1"/>
          <p:cNvSpPr>
            <a:spLocks noGrp="1"/>
          </p:cNvSpPr>
          <p:nvPr>
            <p:ph type="title" orient="vert"/>
          </p:nvPr>
        </p:nvSpPr>
        <p:spPr>
          <a:xfrm>
            <a:off x="9855200" y="304802"/>
            <a:ext cx="19304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5C68CA-AB87-4E8C-A7E5-7E01A81AB6C6}" type="datetimeFigureOut">
              <a:rPr lang="en-US" smtClean="0"/>
              <a:pPr/>
              <a:t>2/21/2024</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a:xfrm>
            <a:off x="5815584" y="1026373"/>
            <a:ext cx="609600" cy="441325"/>
          </a:xfrm>
        </p:spPr>
        <p:txBody>
          <a:bodyPr/>
          <a:lstStyle/>
          <a:p>
            <a:fld id="{CC963A7B-D39F-46BC-BE68-FD1D9B45CDE7}" type="slidenum">
              <a:rPr lang="en-US" smtClean="0"/>
              <a:pPr/>
              <a:t>‹#›</a:t>
            </a:fld>
            <a:endParaRPr lang="en-US"/>
          </a:p>
        </p:txBody>
      </p:sp>
      <p:sp>
        <p:nvSpPr>
          <p:cNvPr id="8" name="Содержимое 7"/>
          <p:cNvSpPr>
            <a:spLocks noGrp="1"/>
          </p:cNvSpPr>
          <p:nvPr>
            <p:ph sz="quarter" idx="1"/>
          </p:nvPr>
        </p:nvSpPr>
        <p:spPr>
          <a:xfrm>
            <a:off x="402336" y="1527048"/>
            <a:ext cx="1133856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en-US"/>
          </a:p>
        </p:txBody>
      </p:sp>
      <p:sp>
        <p:nvSpPr>
          <p:cNvPr id="4" name="Дата 3"/>
          <p:cNvSpPr>
            <a:spLocks noGrp="1"/>
          </p:cNvSpPr>
          <p:nvPr>
            <p:ph type="dt" sz="half" idx="10"/>
          </p:nvPr>
        </p:nvSpPr>
        <p:spPr/>
        <p:txBody>
          <a:bodyPr/>
          <a:lstStyle/>
          <a:p>
            <a:fld id="{5B5C68CA-AB87-4E8C-A7E5-7E01A81AB6C6}" type="datetimeFigureOut">
              <a:rPr lang="en-US" smtClean="0"/>
              <a:pPr/>
              <a:t>2/21/2024</a:t>
            </a:fld>
            <a:endParaRPr lang="en-US"/>
          </a:p>
        </p:txBody>
      </p:sp>
      <p:sp>
        <p:nvSpPr>
          <p:cNvPr id="8" name="Прямая соединительная линия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CC963A7B-D39F-46BC-BE68-FD1D9B45CDE7}" type="slidenum">
              <a:rPr lang="en-US" smtClean="0"/>
              <a:pPr/>
              <a:t>‹#›</a:t>
            </a:fld>
            <a:endParaRPr lang="en-US"/>
          </a:p>
        </p:txBody>
      </p:sp>
      <p:sp>
        <p:nvSpPr>
          <p:cNvPr id="2" name="Заголовок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7721600" y="6409944"/>
            <a:ext cx="4059936" cy="365760"/>
          </a:xfrm>
        </p:spPr>
        <p:txBody>
          <a:bodyPr/>
          <a:lstStyle/>
          <a:p>
            <a:fld id="{5B5C68CA-AB87-4E8C-A7E5-7E01A81AB6C6}" type="datetimeFigureOut">
              <a:rPr lang="en-US" smtClean="0"/>
              <a:pPr/>
              <a:t>2/21/2024</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C963A7B-D39F-46BC-BE68-FD1D9B45CDE7}" type="slidenum">
              <a:rPr lang="en-US" smtClean="0"/>
              <a:pPr/>
              <a:t>‹#›</a:t>
            </a:fld>
            <a:endParaRPr lang="en-US"/>
          </a:p>
        </p:txBody>
      </p:sp>
      <p:sp>
        <p:nvSpPr>
          <p:cNvPr id="8" name="Прямая соединительная линия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402336"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6400800"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5C68CA-AB87-4E8C-A7E5-7E01A81AB6C6}" type="datetimeFigureOut">
              <a:rPr lang="en-US" smtClean="0"/>
              <a:pPr/>
              <a:t>2/21/2024</a:t>
            </a:fld>
            <a:endParaRPr lang="en-US"/>
          </a:p>
        </p:txBody>
      </p:sp>
      <p:sp>
        <p:nvSpPr>
          <p:cNvPr id="8" name="Нижний колонтитул 7"/>
          <p:cNvSpPr>
            <a:spLocks noGrp="1"/>
          </p:cNvSpPr>
          <p:nvPr>
            <p:ph type="ftr" sz="quarter" idx="11"/>
          </p:nvPr>
        </p:nvSpPr>
        <p:spPr>
          <a:xfrm>
            <a:off x="406400" y="6409944"/>
            <a:ext cx="4775200" cy="365760"/>
          </a:xfrm>
        </p:spPr>
        <p:txBody>
          <a:bodyPr/>
          <a:lstStyle/>
          <a:p>
            <a:endParaRPr lang="en-US"/>
          </a:p>
        </p:txBody>
      </p:sp>
      <p:sp>
        <p:nvSpPr>
          <p:cNvPr id="15" name="Прямая соединительная линия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402336" y="2471383"/>
            <a:ext cx="5388864"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6400800" y="2471383"/>
            <a:ext cx="53848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5791200" y="1042417"/>
            <a:ext cx="609600" cy="441325"/>
          </a:xfrm>
        </p:spPr>
        <p:txBody>
          <a:bodyPr/>
          <a:lstStyle>
            <a:lvl1pPr algn="ctr">
              <a:defRPr/>
            </a:lvl1pPr>
          </a:lstStyle>
          <a:p>
            <a:fld id="{CC963A7B-D39F-46BC-BE68-FD1D9B45CDE7}" type="slidenum">
              <a:rPr lang="en-US" smtClean="0"/>
              <a:pPr/>
              <a:t>‹#›</a:t>
            </a:fld>
            <a:endParaRPr lang="en-US"/>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5C68CA-AB87-4E8C-A7E5-7E01A81AB6C6}" type="datetimeFigureOut">
              <a:rPr lang="en-US" smtClean="0"/>
              <a:pPr/>
              <a:t>2/21/2024</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a:xfrm>
            <a:off x="5791200" y="1036021"/>
            <a:ext cx="609600" cy="441325"/>
          </a:xfrm>
        </p:spPr>
        <p:txBody>
          <a:bodyPr/>
          <a:lstStyle/>
          <a:p>
            <a:fld id="{CC963A7B-D39F-46BC-BE68-FD1D9B45CD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5C68CA-AB87-4E8C-A7E5-7E01A81AB6C6}" type="datetimeFigureOut">
              <a:rPr lang="en-US" smtClean="0"/>
              <a:pPr/>
              <a:t>2/21/2024</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a:xfrm>
            <a:off x="5689600" y="6324600"/>
            <a:ext cx="812800" cy="441324"/>
          </a:xfrm>
        </p:spPr>
        <p:txBody>
          <a:bodyPr/>
          <a:lstStyle>
            <a:lvl1pPr>
              <a:defRPr>
                <a:solidFill>
                  <a:srgbClr val="FFFFFF"/>
                </a:solidFill>
              </a:defRPr>
            </a:lvl1pPr>
          </a:lstStyle>
          <a:p>
            <a:fld id="{CC963A7B-D39F-46BC-BE68-FD1D9B45CD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4165600" y="685800"/>
            <a:ext cx="75184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CC963A7B-D39F-46BC-BE68-FD1D9B45CDE7}" type="slidenum">
              <a:rPr lang="en-US" smtClean="0"/>
              <a:pPr/>
              <a:t>‹#›</a:t>
            </a:fld>
            <a:endParaRPr lang="en-US"/>
          </a:p>
        </p:txBody>
      </p:sp>
      <p:sp>
        <p:nvSpPr>
          <p:cNvPr id="21" name="Прямоугольник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5C68CA-AB87-4E8C-A7E5-7E01A81AB6C6}" type="datetimeFigureOut">
              <a:rPr lang="en-US" smtClean="0"/>
              <a:pPr/>
              <a:t>2/21/2024</a:t>
            </a:fld>
            <a:endParaRPr lang="en-US"/>
          </a:p>
        </p:txBody>
      </p:sp>
      <p:sp>
        <p:nvSpPr>
          <p:cNvPr id="6" name="Нижний колонтитул 5"/>
          <p:cNvSpPr>
            <a:spLocks noGrp="1"/>
          </p:cNvSpPr>
          <p:nvPr>
            <p:ph type="ftr" sz="quarter" idx="11"/>
          </p:nvPr>
        </p:nvSpPr>
        <p:spPr>
          <a:xfrm>
            <a:off x="402336" y="6410848"/>
            <a:ext cx="451104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p>
            <a:fld id="{CC963A7B-D39F-46BC-BE68-FD1D9B45CDE7}" type="slidenum">
              <a:rPr lang="en-US" smtClean="0"/>
              <a:pPr/>
              <a:t>‹#›</a:t>
            </a:fld>
            <a:endParaRPr lang="en-US"/>
          </a:p>
        </p:txBody>
      </p:sp>
      <p:sp>
        <p:nvSpPr>
          <p:cNvPr id="2" name="Заголовок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00500" y="609600"/>
            <a:ext cx="78232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7717536" y="6404984"/>
            <a:ext cx="4059936" cy="365760"/>
          </a:xfrm>
        </p:spPr>
        <p:txBody>
          <a:bodyPr/>
          <a:lstStyle/>
          <a:p>
            <a:fld id="{5B5C68CA-AB87-4E8C-A7E5-7E01A81AB6C6}" type="datetimeFigureOut">
              <a:rPr lang="en-US" smtClean="0"/>
              <a:pPr/>
              <a:t>2/21/2024</a:t>
            </a:fld>
            <a:endParaRPr lang="en-US"/>
          </a:p>
        </p:txBody>
      </p:sp>
      <p:sp>
        <p:nvSpPr>
          <p:cNvPr id="6" name="Нижний колонтитул 5"/>
          <p:cNvSpPr>
            <a:spLocks noGrp="1"/>
          </p:cNvSpPr>
          <p:nvPr>
            <p:ph type="ftr" sz="quarter" idx="11"/>
          </p:nvPr>
        </p:nvSpPr>
        <p:spPr>
          <a:xfrm>
            <a:off x="402336" y="6410848"/>
            <a:ext cx="4779264"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5B5C68CA-AB87-4E8C-A7E5-7E01A81AB6C6}" type="datetimeFigureOut">
              <a:rPr lang="en-US" smtClean="0"/>
              <a:pPr/>
              <a:t>2/21/2024</a:t>
            </a:fld>
            <a:endParaRPr lang="en-US"/>
          </a:p>
        </p:txBody>
      </p:sp>
      <p:sp>
        <p:nvSpPr>
          <p:cNvPr id="3" name="Нижний колонтитул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Прямоугольник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C963A7B-D39F-46BC-BE68-FD1D9B45CDE7}" type="slidenum">
              <a:rPr lang="en-US" smtClean="0"/>
              <a:pPr/>
              <a:t>‹#›</a:t>
            </a:fld>
            <a:endParaRPr lang="en-US"/>
          </a:p>
        </p:txBody>
      </p:sp>
      <p:sp>
        <p:nvSpPr>
          <p:cNvPr id="22" name="Заголовок 21"/>
          <p:cNvSpPr>
            <a:spLocks noGrp="1"/>
          </p:cNvSpPr>
          <p:nvPr>
            <p:ph type="title"/>
          </p:nvPr>
        </p:nvSpPr>
        <p:spPr>
          <a:xfrm>
            <a:off x="402336" y="228600"/>
            <a:ext cx="113792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070" y="662736"/>
            <a:ext cx="1193347" cy="11551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2276" y="608639"/>
            <a:ext cx="1259740" cy="12201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Прямоугольник 1"/>
          <p:cNvSpPr/>
          <p:nvPr/>
        </p:nvSpPr>
        <p:spPr>
          <a:xfrm>
            <a:off x="1440807" y="382138"/>
            <a:ext cx="9302664" cy="1477328"/>
          </a:xfrm>
          <a:prstGeom prst="rect">
            <a:avLst/>
          </a:prstGeom>
        </p:spPr>
        <p:txBody>
          <a:bodyPr wrap="square">
            <a:spAutoFit/>
          </a:bodyPr>
          <a:lstStyle/>
          <a:p>
            <a:pPr algn="ctr"/>
            <a:endParaRPr lang="kk-KZ"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ҚАЗАҚСТАН </a:t>
            </a:r>
            <a:r>
              <a:rPr lang="kk-KZ" b="1" dirty="0">
                <a:latin typeface="Times New Roman" pitchFamily="18" charset="0"/>
                <a:cs typeface="Times New Roman" pitchFamily="18" charset="0"/>
              </a:rPr>
              <a:t>РЕСПУБЛИКАСЫ БІЛІМ ЖӘНЕ ҒЫЛЫМ МИНИСТІРЛІГІ</a:t>
            </a:r>
            <a:br>
              <a:rPr lang="kk-KZ" b="1" dirty="0">
                <a:latin typeface="Times New Roman" pitchFamily="18" charset="0"/>
                <a:cs typeface="Times New Roman" pitchFamily="18" charset="0"/>
              </a:rPr>
            </a:br>
            <a:r>
              <a:rPr lang="kk-KZ" b="1" dirty="0">
                <a:latin typeface="Times New Roman" pitchFamily="18" charset="0"/>
                <a:cs typeface="Times New Roman" pitchFamily="18" charset="0"/>
              </a:rPr>
              <a:t>ӘЛ-ФАРАБИ АТЫНДАҒЫ ҚАЗАҚ ҰЛТТЫҚ УНИВЕРСИТЕТІ</a:t>
            </a:r>
            <a:br>
              <a:rPr lang="kk-KZ" b="1" dirty="0">
                <a:latin typeface="Times New Roman" pitchFamily="18" charset="0"/>
                <a:cs typeface="Times New Roman" pitchFamily="18" charset="0"/>
              </a:rPr>
            </a:br>
            <a:r>
              <a:rPr lang="kk-KZ" b="1" dirty="0">
                <a:latin typeface="Times New Roman" pitchFamily="18" charset="0"/>
                <a:cs typeface="Times New Roman" pitchFamily="18" charset="0"/>
              </a:rPr>
              <a:t>БИОЛОГИЯ ЖӘНЕ БИОТЕХНОЛОГИЯ </a:t>
            </a:r>
            <a:r>
              <a:rPr lang="kk-KZ" b="1" dirty="0" smtClean="0">
                <a:latin typeface="Times New Roman" pitchFamily="18" charset="0"/>
                <a:cs typeface="Times New Roman" pitchFamily="18" charset="0"/>
              </a:rPr>
              <a:t>ФАКУЛЬТЕТІ</a:t>
            </a:r>
            <a:r>
              <a:rPr lang="kk-KZ" b="1" dirty="0">
                <a:latin typeface="Times New Roman" pitchFamily="18" charset="0"/>
                <a:cs typeface="Times New Roman" pitchFamily="18" charset="0"/>
              </a:rPr>
              <a:t/>
            </a:r>
            <a:br>
              <a:rPr lang="kk-KZ" b="1" dirty="0">
                <a:latin typeface="Times New Roman" pitchFamily="18" charset="0"/>
                <a:cs typeface="Times New Roman" pitchFamily="18" charset="0"/>
              </a:rPr>
            </a:br>
            <a:r>
              <a:rPr lang="kk-KZ" b="1" dirty="0" smtClean="0">
                <a:latin typeface="Times New Roman" pitchFamily="18" charset="0"/>
                <a:cs typeface="Times New Roman" pitchFamily="18" charset="0"/>
              </a:rPr>
              <a:t>БИОФИЗИКА, </a:t>
            </a:r>
            <a:r>
              <a:rPr lang="ru-RU" b="1" dirty="0" smtClean="0">
                <a:latin typeface="Times New Roman" pitchFamily="18" charset="0"/>
                <a:cs typeface="Times New Roman" pitchFamily="18" charset="0"/>
              </a:rPr>
              <a:t>БИОМЕДИЦИНА ЖӘНЕ НЕЙРОҒЫЛЫМ КАФЕДРАСЫ</a:t>
            </a:r>
            <a:endParaRPr lang="ru-RU" b="1" dirty="0">
              <a:latin typeface="Times New Roman" pitchFamily="18" charset="0"/>
              <a:cs typeface="Times New Roman" pitchFamily="18" charset="0"/>
            </a:endParaRPr>
          </a:p>
        </p:txBody>
      </p:sp>
      <p:sp>
        <p:nvSpPr>
          <p:cNvPr id="3" name="Прямоугольник 2"/>
          <p:cNvSpPr/>
          <p:nvPr/>
        </p:nvSpPr>
        <p:spPr>
          <a:xfrm>
            <a:off x="2347416" y="2773554"/>
            <a:ext cx="7760666" cy="1200329"/>
          </a:xfrm>
          <a:prstGeom prst="rect">
            <a:avLst/>
          </a:prstGeom>
        </p:spPr>
        <p:txBody>
          <a:bodyPr wrap="square">
            <a:spAutoFit/>
          </a:bodyPr>
          <a:lstStyle/>
          <a:p>
            <a:pPr algn="ctr"/>
            <a:r>
              <a:rPr lang="kk-KZ" sz="7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Лекция №</a:t>
            </a:r>
            <a:r>
              <a:rPr lang="ru-RU" sz="7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a:t>
            </a:r>
            <a:endParaRPr lang="ru-RU" sz="7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2142698" y="4184757"/>
            <a:ext cx="8065828" cy="830997"/>
          </a:xfrm>
          <a:prstGeom prst="rect">
            <a:avLst/>
          </a:prstGeom>
        </p:spPr>
        <p:txBody>
          <a:bodyPr wrap="square">
            <a:spAutoFit/>
          </a:bodyPr>
          <a:lstStyle/>
          <a:p>
            <a:pPr algn="ctr"/>
            <a:r>
              <a:rPr lang="kk-KZ" sz="2400" b="1" dirty="0" smtClean="0">
                <a:latin typeface="Times New Roman" pitchFamily="18" charset="0"/>
                <a:cs typeface="Times New Roman" pitchFamily="18" charset="0"/>
              </a:rPr>
              <a:t>Тақырыбы</a:t>
            </a:r>
            <a:r>
              <a:rPr lang="kk-KZ" sz="2400" dirty="0" smtClean="0">
                <a:latin typeface="Times New Roman" pitchFamily="18" charset="0"/>
                <a:cs typeface="Times New Roman" pitchFamily="18" charset="0"/>
              </a:rPr>
              <a:t>: Патология жағдайындағы</a:t>
            </a:r>
            <a:r>
              <a:rPr lang="kk-KZ" sz="2400" b="1"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агранулоцитті иммундық жасушалар</a:t>
            </a:r>
            <a:endParaRPr lang="ru-RU" sz="2400" b="1" i="1" dirty="0">
              <a:solidFill>
                <a:schemeClr val="bg1"/>
              </a:solidFill>
              <a:latin typeface="Times New Roman" pitchFamily="18" charset="0"/>
              <a:cs typeface="Times New Roman" pitchFamily="18" charset="0"/>
            </a:endParaRPr>
          </a:p>
        </p:txBody>
      </p:sp>
      <p:sp>
        <p:nvSpPr>
          <p:cNvPr id="12" name="Прямоугольник 11"/>
          <p:cNvSpPr/>
          <p:nvPr/>
        </p:nvSpPr>
        <p:spPr>
          <a:xfrm>
            <a:off x="8065827" y="5423647"/>
            <a:ext cx="3445616" cy="400110"/>
          </a:xfrm>
          <a:prstGeom prst="rect">
            <a:avLst/>
          </a:prstGeom>
        </p:spPr>
        <p:txBody>
          <a:bodyPr wrap="square">
            <a:spAutoFit/>
          </a:bodyPr>
          <a:lstStyle/>
          <a:p>
            <a:pPr algn="r"/>
            <a:r>
              <a:rPr lang="kk-KZ" sz="2000" b="1" dirty="0" smtClean="0">
                <a:latin typeface="Times New Roman" panose="02020603050405020304" pitchFamily="18" charset="0"/>
                <a:cs typeface="Times New Roman" panose="02020603050405020304" pitchFamily="18" charset="0"/>
              </a:rPr>
              <a:t>Дәріскер: Атанбаева Г.К.</a:t>
            </a:r>
            <a:endParaRPr lang="kk-KZ"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442096"/>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9432" y="908040"/>
            <a:ext cx="8188657" cy="5355312"/>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жүйеміздің маңызды бөлігі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инфекциялар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аурулардан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қорғайды және аутоиммундық шабуылдардың алдын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иммундық жүйемізді реттейді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Автоиммундық шабуылдар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біздің иммундық жүйеміз шамадан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белсенді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ақаулы болғанда және </a:t>
            </a:r>
            <a:r>
              <a:rPr lang="ru-RU" dirty="0" smtClean="0">
                <a:latin typeface="Times New Roman" pitchFamily="18" charset="0"/>
                <a:cs typeface="Times New Roman" pitchFamily="18" charset="0"/>
              </a:rPr>
              <a:t>инфекция мен </a:t>
            </a:r>
            <a:r>
              <a:rPr lang="ru-RU" dirty="0" err="1" smtClean="0">
                <a:latin typeface="Times New Roman" pitchFamily="18" charset="0"/>
                <a:cs typeface="Times New Roman" pitchFamily="18" charset="0"/>
              </a:rPr>
              <a:t>аурудың орнына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денемізбен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күресе бастағанда болады</a:t>
            </a:r>
            <a:r>
              <a:rPr lang="ru-RU" dirty="0" smtClean="0">
                <a:latin typeface="Times New Roman" pitchFamily="18" charset="0"/>
                <a:cs typeface="Times New Roman" pitchFamily="18" charset="0"/>
              </a:rPr>
              <a:t>.</a:t>
            </a:r>
          </a:p>
          <a:p>
            <a:pPr algn="just" fontAlgn="base"/>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Т-клеткалар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тимусымызда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жүйеміздің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бөлігінде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соның 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түйіндерінде өмір сүре алады</a:t>
            </a:r>
            <a:r>
              <a:rPr lang="ru-RU" dirty="0" smtClean="0">
                <a:latin typeface="Times New Roman" pitchFamily="18" charset="0"/>
                <a:cs typeface="Times New Roman" pitchFamily="18" charset="0"/>
              </a:rPr>
              <a:t>.</a:t>
            </a:r>
          </a:p>
          <a:p>
            <a:pPr algn="just" fontAlgn="base"/>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Т-клеткалардың көпшілігі тиімді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істеуі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белсендірілуі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әдетте тимусымызда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жүйесінің басқа бөліктерінде демалады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басқа иммундық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оларға </a:t>
            </a:r>
            <a:r>
              <a:rPr lang="ru-RU" dirty="0" smtClean="0">
                <a:latin typeface="Times New Roman" pitchFamily="18" charset="0"/>
                <a:cs typeface="Times New Roman" pitchFamily="18" charset="0"/>
              </a:rPr>
              <a:t>инфекция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күресу 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хабарлағанда ғана оянып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оянғанда, Т-клеткалар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күресу үшін денеміздің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бөлігіне </a:t>
            </a:r>
            <a:r>
              <a:rPr lang="ru-RU" dirty="0" smtClean="0">
                <a:latin typeface="Times New Roman" pitchFamily="18" charset="0"/>
                <a:cs typeface="Times New Roman" pitchFamily="18" charset="0"/>
              </a:rPr>
              <a:t>бара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a:t>
            </a:r>
          </a:p>
          <a:p>
            <a:pPr algn="just" fontAlgn="base"/>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Т-клеткалар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инфекция </a:t>
            </a:r>
            <a:r>
              <a:rPr lang="ru-RU" dirty="0" err="1" smtClean="0">
                <a:latin typeface="Times New Roman" pitchFamily="18" charset="0"/>
                <a:cs typeface="Times New Roman" pitchFamily="18" charset="0"/>
              </a:rPr>
              <a:t>жойылғаннан 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дегенді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білдіреді</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Реттеуші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Т-жасушалар</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иммундық жасушаларға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төмен тұруын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айтыңыз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күресуді жалғастырып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жақсы жасушаларымызға зиян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келтірмейді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Прямоугольник 2"/>
          <p:cNvSpPr/>
          <p:nvPr/>
        </p:nvSpPr>
        <p:spPr>
          <a:xfrm>
            <a:off x="4332865" y="282771"/>
            <a:ext cx="3119765" cy="584775"/>
          </a:xfrm>
          <a:prstGeom prst="rect">
            <a:avLst/>
          </a:prstGeom>
        </p:spPr>
        <p:txBody>
          <a:bodyPr wrap="none">
            <a:spAutoFit/>
          </a:bodyPr>
          <a:lstStyle/>
          <a:p>
            <a:r>
              <a:rPr lang="kk-KZ"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Т</a:t>
            </a:r>
            <a:r>
              <a:rPr lang="en-US"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a:t>
            </a:r>
            <a:r>
              <a:rPr lang="kk-KZ"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лимфоциттер</a:t>
            </a:r>
            <a:endParaRPr lang="ru-RU" sz="3200" b="1" dirty="0">
              <a:ln w="10541" cmpd="sng">
                <a:solidFill>
                  <a:schemeClr val="accent1">
                    <a:shade val="88000"/>
                    <a:satMod val="110000"/>
                  </a:schemeClr>
                </a:solidFill>
                <a:prstDash val="solid"/>
              </a:ln>
              <a:solidFill>
                <a:schemeClr val="accent3">
                  <a:lumMod val="50000"/>
                </a:schemeClr>
              </a:solidFill>
            </a:endParaRPr>
          </a:p>
        </p:txBody>
      </p:sp>
      <p:pic>
        <p:nvPicPr>
          <p:cNvPr id="34818" name="Picture 2" descr="T-лимфоциты — Википедия"/>
          <p:cNvPicPr>
            <a:picLocks noChangeAspect="1" noChangeArrowheads="1"/>
          </p:cNvPicPr>
          <p:nvPr/>
        </p:nvPicPr>
        <p:blipFill>
          <a:blip r:embed="rId2" cstate="print"/>
          <a:srcRect/>
          <a:stretch>
            <a:fillRect/>
          </a:stretch>
        </p:blipFill>
        <p:spPr bwMode="auto">
          <a:xfrm>
            <a:off x="8796491" y="1199226"/>
            <a:ext cx="2994370" cy="436906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86900" y="560276"/>
            <a:ext cx="5581935" cy="5355312"/>
          </a:xfrm>
          <a:prstGeom prst="rect">
            <a:avLst/>
          </a:prstGeom>
        </p:spPr>
        <p:txBody>
          <a:bodyPr wrap="square">
            <a:spAutoFit/>
          </a:bodyPr>
          <a:lstStyle/>
          <a:p>
            <a:pPr algn="just" fontAlgn="base"/>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Табиғи киллерлер</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NK) </a:t>
            </a:r>
            <a:r>
              <a:rPr lang="ru-RU" dirty="0" err="1" smtClean="0">
                <a:latin typeface="Times New Roman" pitchFamily="18" charset="0"/>
                <a:cs typeface="Times New Roman" pitchFamily="18" charset="0"/>
              </a:rPr>
              <a:t>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аталады</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NK T-</a:t>
            </a:r>
            <a:r>
              <a:rPr lang="ru-RU" b="1" dirty="0" err="1" smtClean="0">
                <a:latin typeface="Times New Roman" pitchFamily="18" charset="0"/>
                <a:cs typeface="Times New Roman" pitchFamily="18" charset="0"/>
              </a:rPr>
              <a:t>жасушалары</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рак </a:t>
            </a:r>
            <a:r>
              <a:rPr lang="ru-RU" dirty="0" err="1" smtClean="0">
                <a:latin typeface="Times New Roman" pitchFamily="18" charset="0"/>
                <a:cs typeface="Times New Roman" pitchFamily="18" charset="0"/>
              </a:rPr>
              <a:t>клеткаларын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танитын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жоятын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Т-клеткалардан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айырмашылығы,</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NK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қатерлі ісікпен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күресу үшін белсендірудің қажеті жоқ.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 уақытта күресуге дайын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қатерлі 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өзгерістері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іздеу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денеңізді белсенді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жылжытады</a:t>
            </a:r>
            <a:r>
              <a:rPr lang="ru-RU" dirty="0" smtClean="0">
                <a:latin typeface="Times New Roman" pitchFamily="18" charset="0"/>
                <a:cs typeface="Times New Roman" pitchFamily="18" charset="0"/>
              </a:rPr>
              <a:t>.</a:t>
            </a:r>
          </a:p>
          <a:p>
            <a:pPr algn="just" fontAlgn="base"/>
            <a:r>
              <a:rPr lang="ru-RU" dirty="0" err="1" smtClean="0">
                <a:latin typeface="Times New Roman" pitchFamily="18" charset="0"/>
                <a:cs typeface="Times New Roman" pitchFamily="18" charset="0"/>
              </a:rPr>
              <a:t>Инфекциямен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күрескеннен 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Т-клеткалар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«Жадтың Т-жасушалары</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инфекция </a:t>
            </a:r>
            <a:r>
              <a:rPr lang="ru-RU" dirty="0" err="1" smtClean="0">
                <a:latin typeface="Times New Roman" pitchFamily="18" charset="0"/>
                <a:cs typeface="Times New Roman" pitchFamily="18" charset="0"/>
              </a:rPr>
              <a:t>және онымен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күресу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 нәрсені 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Осылайша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қайтадан бірдей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жұқтырсақ, біздің иммундық жүйеміз онымен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тезірек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тиімді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күресе алады</a:t>
            </a:r>
            <a:r>
              <a:rPr lang="ru-RU" dirty="0" smtClean="0">
                <a:latin typeface="Times New Roman" pitchFamily="18" charset="0"/>
                <a:cs typeface="Times New Roman" pitchFamily="18" charset="0"/>
              </a:rPr>
              <a:t>.</a:t>
            </a:r>
          </a:p>
          <a:p>
            <a:pPr algn="just" fontAlgn="base"/>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Т-клеткалар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иммундық жасушаларға, 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В-жасушалық лимфоциттерге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тиімді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істеуге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көмектеседі.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Т-жасушалар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Көмекші Т-жасушалар</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35842" name="Picture 2" descr="Естественные киллеры — Википедия"/>
          <p:cNvPicPr>
            <a:picLocks noChangeAspect="1" noChangeArrowheads="1"/>
          </p:cNvPicPr>
          <p:nvPr/>
        </p:nvPicPr>
        <p:blipFill>
          <a:blip r:embed="rId2" cstate="print"/>
          <a:srcRect/>
          <a:stretch>
            <a:fillRect/>
          </a:stretch>
        </p:blipFill>
        <p:spPr bwMode="auto">
          <a:xfrm>
            <a:off x="846160" y="1723056"/>
            <a:ext cx="4802638" cy="334583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Агранулоцитоз: почему снижены гранулоциты в крови, симптомы, диагностика,  лечение"/>
          <p:cNvPicPr>
            <a:picLocks noChangeAspect="1" noChangeArrowheads="1"/>
          </p:cNvPicPr>
          <p:nvPr/>
        </p:nvPicPr>
        <p:blipFill>
          <a:blip r:embed="rId2" cstate="print"/>
          <a:srcRect/>
          <a:stretch>
            <a:fillRect/>
          </a:stretch>
        </p:blipFill>
        <p:spPr bwMode="auto">
          <a:xfrm>
            <a:off x="859809" y="655091"/>
            <a:ext cx="10518775" cy="525938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59157" y="664908"/>
            <a:ext cx="6327245" cy="584775"/>
          </a:xfrm>
          <a:prstGeom prst="rect">
            <a:avLst/>
          </a:prstGeom>
        </p:spPr>
        <p:txBody>
          <a:bodyPr wrap="none">
            <a:spAutoFit/>
          </a:bodyPr>
          <a:lstStyle/>
          <a:p>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Агранулоциттерд</a:t>
            </a:r>
            <a:r>
              <a:rPr lang="kk-KZ"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ің патологиясы</a:t>
            </a:r>
            <a:endParaRPr lang="ru-RU" sz="3200" b="1" dirty="0">
              <a:ln w="10541" cmpd="sng">
                <a:solidFill>
                  <a:schemeClr val="accent1">
                    <a:shade val="88000"/>
                    <a:satMod val="110000"/>
                  </a:schemeClr>
                </a:solidFill>
                <a:prstDash val="solid"/>
              </a:ln>
              <a:solidFill>
                <a:schemeClr val="accent3">
                  <a:lumMod val="50000"/>
                </a:schemeClr>
              </a:solidFill>
            </a:endParaRPr>
          </a:p>
        </p:txBody>
      </p:sp>
      <p:sp>
        <p:nvSpPr>
          <p:cNvPr id="3" name="Прямоугольник 2"/>
          <p:cNvSpPr/>
          <p:nvPr/>
        </p:nvSpPr>
        <p:spPr>
          <a:xfrm>
            <a:off x="805218" y="1620252"/>
            <a:ext cx="10385946" cy="4247317"/>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лимфомалар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лимфоциттерден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дамитын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Ходжкин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лимфоманың </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NHL)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Т-жасушалық лимфомалардың көпшілігі жетілген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Т-жасушалық лимфомалар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әдетте </a:t>
            </a:r>
            <a:r>
              <a:rPr lang="ru-RU" dirty="0" smtClean="0">
                <a:latin typeface="Times New Roman" pitchFamily="18" charset="0"/>
                <a:cs typeface="Times New Roman" pitchFamily="18" charset="0"/>
              </a:rPr>
              <a:t>60 </a:t>
            </a:r>
            <a:r>
              <a:rPr lang="ru-RU" dirty="0" err="1" smtClean="0">
                <a:latin typeface="Times New Roman" pitchFamily="18" charset="0"/>
                <a:cs typeface="Times New Roman" pitchFamily="18" charset="0"/>
              </a:rPr>
              <a:t>жастан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асқан ересектерге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 етеді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әйелдерге қарағанда ерлерде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кездеседі</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Дегенмен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жетілмеген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Т-клеткаларынан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лимфобластикалық лимфома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бұл түрі балалар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жасөспірімдерде 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кездеседі</a:t>
            </a:r>
            <a:r>
              <a:rPr lang="ru-RU" dirty="0" smtClean="0">
                <a:latin typeface="Times New Roman" pitchFamily="18" charset="0"/>
                <a:cs typeface="Times New Roman" pitchFamily="18" charset="0"/>
              </a:rPr>
              <a:t>.</a:t>
            </a:r>
          </a:p>
          <a:p>
            <a:pPr algn="just"/>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Т-жасушалы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лимфоманың себептері</a:t>
            </a:r>
            <a:endParaRPr lang="ru-RU" b="1" dirty="0" smtClean="0">
              <a:latin typeface="Times New Roman" pitchFamily="18" charset="0"/>
              <a:cs typeface="Times New Roman" pitchFamily="18" charset="0"/>
            </a:endParaRPr>
          </a:p>
          <a:p>
            <a:pPr algn="just"/>
            <a:r>
              <a:rPr lang="ru-RU" dirty="0" err="1" smtClean="0">
                <a:latin typeface="Times New Roman" pitchFamily="18" charset="0"/>
                <a:cs typeface="Times New Roman" pitchFamily="18" charset="0"/>
              </a:rPr>
              <a:t>Біз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лимфомаға </a:t>
            </a:r>
            <a:r>
              <a:rPr lang="ru-RU" dirty="0" smtClean="0">
                <a:latin typeface="Times New Roman" pitchFamily="18" charset="0"/>
                <a:cs typeface="Times New Roman" pitchFamily="18" charset="0"/>
              </a:rPr>
              <a:t>не </a:t>
            </a:r>
            <a:r>
              <a:rPr lang="ru-RU" dirty="0" err="1" smtClean="0">
                <a:latin typeface="Times New Roman" pitchFamily="18" charset="0"/>
                <a:cs typeface="Times New Roman" pitchFamily="18" charset="0"/>
              </a:rPr>
              <a:t>себеп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болатынын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білмейміз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факторлар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лимфоманы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дамыту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қаупін арттыруы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көрсететін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зерттеулер</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бірақ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қауіп факторлары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адамдардың көпшілігі лимфоманы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дамытпайды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тәуекел факторлары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анықталған:</a:t>
            </a:r>
            <a:endParaRPr lang="ru-RU" dirty="0" smtClean="0">
              <a:latin typeface="Times New Roman" pitchFamily="18" charset="0"/>
              <a:cs typeface="Times New Roman" pitchFamily="18" charset="0"/>
            </a:endParaRPr>
          </a:p>
          <a:p>
            <a:pPr algn="just" fontAlgn="base"/>
            <a:r>
              <a:rPr lang="ru-RU" dirty="0" err="1" smtClean="0">
                <a:latin typeface="Times New Roman" pitchFamily="18" charset="0"/>
                <a:cs typeface="Times New Roman" pitchFamily="18" charset="0"/>
              </a:rPr>
              <a:t>Адамның </a:t>
            </a:r>
            <a:r>
              <a:rPr lang="ru-RU" dirty="0" smtClean="0">
                <a:latin typeface="Times New Roman" pitchFamily="18" charset="0"/>
                <a:cs typeface="Times New Roman" pitchFamily="18" charset="0"/>
              </a:rPr>
              <a:t>1 </a:t>
            </a:r>
            <a:r>
              <a:rPr lang="ru-RU" dirty="0" err="1" smtClean="0">
                <a:latin typeface="Times New Roman" pitchFamily="18" charset="0"/>
                <a:cs typeface="Times New Roman" pitchFamily="18" charset="0"/>
              </a:rPr>
              <a:t>типті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Т-лимфотропты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вирусымен</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HTLV-1) </a:t>
            </a:r>
            <a:r>
              <a:rPr lang="ru-RU" dirty="0" smtClean="0">
                <a:latin typeface="Times New Roman" pitchFamily="18" charset="0"/>
                <a:cs typeface="Times New Roman" pitchFamily="18" charset="0"/>
              </a:rPr>
              <a:t>инфекция </a:t>
            </a:r>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a:t>
            </a:r>
            <a:r>
              <a:rPr lang="ru-RU" dirty="0" smtClean="0">
                <a:latin typeface="Times New Roman" pitchFamily="18" charset="0"/>
                <a:cs typeface="Times New Roman" pitchFamily="18" charset="0"/>
              </a:rPr>
              <a:t>лейкемия/</a:t>
            </a:r>
            <a:r>
              <a:rPr lang="ru-RU" dirty="0" err="1" smtClean="0">
                <a:latin typeface="Times New Roman" pitchFamily="18" charset="0"/>
                <a:cs typeface="Times New Roman" pitchFamily="18" charset="0"/>
              </a:rPr>
              <a:t>лимфома</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ATLL) </a:t>
            </a:r>
            <a:r>
              <a:rPr lang="ru-RU" dirty="0" err="1" smtClean="0">
                <a:latin typeface="Times New Roman" pitchFamily="18" charset="0"/>
                <a:cs typeface="Times New Roman" pitchFamily="18" charset="0"/>
              </a:rPr>
              <a:t>дамуымен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a:t>
            </a:r>
          </a:p>
          <a:p>
            <a:pPr algn="just" fontAlgn="base"/>
            <a:r>
              <a:rPr lang="ru-RU" dirty="0" err="1" smtClean="0">
                <a:latin typeface="Times New Roman" pitchFamily="18" charset="0"/>
                <a:cs typeface="Times New Roman" pitchFamily="18" charset="0"/>
              </a:rPr>
              <a:t>Бұрынғы Эпштейн-Барр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вирусымен</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EBV) </a:t>
            </a:r>
            <a:r>
              <a:rPr lang="ru-RU" dirty="0" err="1" smtClean="0">
                <a:latin typeface="Times New Roman" pitchFamily="18" charset="0"/>
                <a:cs typeface="Times New Roman" pitchFamily="18" charset="0"/>
              </a:rPr>
              <a:t>жұқтыру ангиоиммунобластикалық Т-жасушалық лимфоманы</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AITL) </a:t>
            </a:r>
            <a:r>
              <a:rPr lang="ru-RU" dirty="0" err="1" smtClean="0">
                <a:latin typeface="Times New Roman" pitchFamily="18" charset="0"/>
                <a:cs typeface="Times New Roman" pitchFamily="18" charset="0"/>
              </a:rPr>
              <a:t>қоса алғанда, бірқатар лимфомалардың дамуымен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a:t>
            </a:r>
          </a:p>
          <a:p>
            <a:pPr algn="just" fontAlgn="base"/>
            <a:r>
              <a:rPr lang="ru-RU" dirty="0" err="1" smtClean="0">
                <a:latin typeface="Times New Roman" pitchFamily="18" charset="0"/>
                <a:cs typeface="Times New Roman" pitchFamily="18" charset="0"/>
              </a:rPr>
              <a:t>Энтеропатиямен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лимфома</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EATL) </a:t>
            </a:r>
            <a:r>
              <a:rPr lang="ru-RU" dirty="0" err="1" smtClean="0">
                <a:latin typeface="Times New Roman" pitchFamily="18" charset="0"/>
                <a:cs typeface="Times New Roman" pitchFamily="18" charset="0"/>
              </a:rPr>
              <a:t>целиак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70627" y="419247"/>
            <a:ext cx="7835415" cy="584775"/>
          </a:xfrm>
          <a:prstGeom prst="rect">
            <a:avLst/>
          </a:prstGeom>
        </p:spPr>
        <p:txBody>
          <a:bodyPr wrap="none">
            <a:spAutoFit/>
          </a:bodyPr>
          <a:lstStyle/>
          <a:p>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Т-жасушалық лимфомалардың белгілері</a:t>
            </a:r>
            <a:endParaRPr lang="ru-RU" sz="32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764276" y="1460309"/>
            <a:ext cx="4408227" cy="4247317"/>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Денеңің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аймағында басталуы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a:t>
            </a:r>
            <a:r>
              <a:rPr lang="ru-RU" dirty="0" smtClean="0">
                <a:latin typeface="Times New Roman" pitchFamily="18" charset="0"/>
                <a:cs typeface="Times New Roman" pitchFamily="18" charset="0"/>
              </a:rPr>
              <a:t>20-ға </a:t>
            </a:r>
            <a:r>
              <a:rPr lang="ru-RU" dirty="0" err="1" smtClean="0">
                <a:latin typeface="Times New Roman" pitchFamily="18" charset="0"/>
                <a:cs typeface="Times New Roman" pitchFamily="18" charset="0"/>
              </a:rPr>
              <a:t>жуық әртүрлі Т-жасушалы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түрлерімен Т-жасушалы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лимфомасы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адамдар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арасындағы белгілер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айтарлықтай ерекшеленуі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Лимфомасы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көптеген адамдарда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басқалары В-симптомдары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дәрігерге </a:t>
            </a:r>
            <a:r>
              <a:rPr lang="ru-RU" dirty="0" smtClean="0">
                <a:latin typeface="Times New Roman" pitchFamily="18" charset="0"/>
                <a:cs typeface="Times New Roman" pitchFamily="18" charset="0"/>
              </a:rPr>
              <a:t>тез </a:t>
            </a:r>
            <a:r>
              <a:rPr lang="ru-RU" dirty="0" err="1" smtClean="0">
                <a:latin typeface="Times New Roman" pitchFamily="18" charset="0"/>
                <a:cs typeface="Times New Roman" pitchFamily="18" charset="0"/>
              </a:rPr>
              <a:t>хабарлау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p>
          <a:p>
            <a:pPr algn="just"/>
            <a:r>
              <a:rPr lang="kk-KZ"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Т-жасушалық лимфома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қажет емдеу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 лимфоманың 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түріне, оның немқұрайлы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агрессивті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адамның өзінің  белгілеріне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жеке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қалауларыңа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36866" name="Picture 2" descr="(alt=&quot;&quot;)"/>
          <p:cNvPicPr>
            <a:picLocks noChangeAspect="1" noChangeArrowheads="1"/>
          </p:cNvPicPr>
          <p:nvPr/>
        </p:nvPicPr>
        <p:blipFill>
          <a:blip r:embed="rId2" cstate="print"/>
          <a:srcRect/>
          <a:stretch>
            <a:fillRect/>
          </a:stretch>
        </p:blipFill>
        <p:spPr bwMode="auto">
          <a:xfrm>
            <a:off x="5677470" y="1318715"/>
            <a:ext cx="5723293" cy="461806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1404" y="411160"/>
            <a:ext cx="7447128" cy="5632311"/>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Агранулоцитоз</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бұл гранулоциттер</a:t>
            </a:r>
            <a:r>
              <a:rPr lang="ru-RU" dirty="0" smtClean="0">
                <a:latin typeface="Times New Roman" pitchFamily="18" charset="0"/>
                <a:cs typeface="Times New Roman" pitchFamily="18" charset="0"/>
              </a:rPr>
              <a:t> (0,75·109/</a:t>
            </a:r>
            <a:r>
              <a:rPr lang="ru-RU" dirty="0" err="1" smtClean="0">
                <a:latin typeface="Times New Roman" pitchFamily="18" charset="0"/>
                <a:cs typeface="Times New Roman" pitchFamily="18" charset="0"/>
              </a:rPr>
              <a:t>л-ден</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және моноциттер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есебінен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лейкоциттер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деңгейінің </a:t>
            </a:r>
            <a:r>
              <a:rPr lang="ru-RU" dirty="0" smtClean="0">
                <a:latin typeface="Times New Roman" pitchFamily="18" charset="0"/>
                <a:cs typeface="Times New Roman" pitchFamily="18" charset="0"/>
              </a:rPr>
              <a:t>(1·109/</a:t>
            </a:r>
            <a:r>
              <a:rPr lang="ru-RU" dirty="0" err="1" smtClean="0">
                <a:latin typeface="Times New Roman" pitchFamily="18" charset="0"/>
                <a:cs typeface="Times New Roman" pitchFamily="18" charset="0"/>
              </a:rPr>
              <a:t>л-ден</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төмендеуі байқалатын патологиялық жағдай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бактериялық және саңырауқұлақ инфекцияларына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артады</a:t>
            </a:r>
            <a:r>
              <a:rPr lang="ru-RU" dirty="0" smtClean="0">
                <a:latin typeface="Times New Roman" pitchFamily="18" charset="0"/>
                <a:cs typeface="Times New Roman" pitchFamily="18" charset="0"/>
              </a:rPr>
              <a:t>.</a:t>
            </a:r>
          </a:p>
          <a:p>
            <a:pPr algn="just"/>
            <a:r>
              <a:rPr lang="kk-KZ" dirty="0" smtClean="0">
                <a:latin typeface="Times New Roman" pitchFamily="18" charset="0"/>
                <a:cs typeface="Times New Roman" pitchFamily="18" charset="0"/>
              </a:rPr>
              <a:t>	Патогенезге байланысты миелотоксикалық агранулоцитоз (цитостатикалық ауру) және экзогендік антигендерге — гаптендерге антиденелердің пайда болуымен байланысты иммундық (гаптен, дәрілік) агранулоцитоз, немесе аутоиммунды (коллагеноздар, лимфомалар, вирустық гепатиттер үшін). </a:t>
            </a:r>
          </a:p>
          <a:p>
            <a:pPr algn="just"/>
            <a:r>
              <a:rPr lang="kk-KZ" dirty="0" smtClean="0">
                <a:latin typeface="Times New Roman" pitchFamily="18" charset="0"/>
                <a:cs typeface="Times New Roman" pitchFamily="18" charset="0"/>
              </a:rPr>
              <a:t>	Гаптен агранулоцитозы Диакарб (диамокс), амидопирин, антипирин, ацетилсалицил қышқылы (аспирин), натрий метамизолы (анальгин), барбитураттар, изониазид (тубазид), мепротан (мепробамат), фенацетин, бутадион, новокаинамид (прокаинамид), индометацин, левамизол, сульфаниламидтер, метициллин, триметоприм (кіреді құрамында бактрим), хингамин (хлорохин), Инсектицидтер, клозапин (азалептин) және т. б. Қабылдағанда тууы мүмкін. </a:t>
            </a:r>
          </a:p>
          <a:p>
            <a:pPr algn="just"/>
            <a:r>
              <a:rPr lang="kk-KZ" dirty="0" smtClean="0">
                <a:latin typeface="Times New Roman" pitchFamily="18" charset="0"/>
                <a:cs typeface="Times New Roman" pitchFamily="18" charset="0"/>
              </a:rPr>
              <a:t>	Агранулоцитозды алғаш рет 1922 жылы Вернер Шульц сипаттаған (1931 жылы)</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Цитостатикалық терапияны (дәрі-дәрмекпен де, радиациямен де), сондай-ақ көптеген жаңа дәрі-дәрмектерді кеңінен қолдану бұл синдромның жиілігінің жоғарылауына әкелді</a:t>
            </a:r>
            <a:endParaRPr lang="ru-RU" dirty="0">
              <a:latin typeface="Times New Roman" pitchFamily="18" charset="0"/>
              <a:cs typeface="Times New Roman" pitchFamily="18" charset="0"/>
            </a:endParaRPr>
          </a:p>
        </p:txBody>
      </p:sp>
      <p:pic>
        <p:nvPicPr>
          <p:cNvPr id="38914" name="Picture 2" descr="Как выявить агранулоцитоз и диагностика заболевания в медицинской  лаборатории Оптимум в Сочи (Адлер)"/>
          <p:cNvPicPr>
            <a:picLocks noChangeAspect="1" noChangeArrowheads="1"/>
          </p:cNvPicPr>
          <p:nvPr/>
        </p:nvPicPr>
        <p:blipFill>
          <a:blip r:embed="rId2" cstate="print"/>
          <a:srcRect/>
          <a:stretch>
            <a:fillRect/>
          </a:stretch>
        </p:blipFill>
        <p:spPr bwMode="auto">
          <a:xfrm>
            <a:off x="8229600" y="1711679"/>
            <a:ext cx="3452884" cy="26419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86309" y="282770"/>
            <a:ext cx="5766771" cy="584775"/>
          </a:xfrm>
          <a:prstGeom prst="rect">
            <a:avLst/>
          </a:prstGeom>
        </p:spPr>
        <p:txBody>
          <a:bodyPr wrap="none">
            <a:spAutoFit/>
          </a:bodyPr>
          <a:lstStyle/>
          <a:p>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Агранулоцитоздың патогенезі</a:t>
            </a:r>
            <a:endParaRPr lang="ru-RU" sz="32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2934269" y="953028"/>
            <a:ext cx="8871046" cy="5355312"/>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Агранулоцитоздың көптеген түрлері үшін </a:t>
            </a:r>
            <a:r>
              <a:rPr lang="ru-RU" dirty="0" smtClean="0">
                <a:latin typeface="Times New Roman" pitchFamily="18" charset="0"/>
                <a:cs typeface="Times New Roman" pitchFamily="18" charset="0"/>
              </a:rPr>
              <a:t>патогенез </a:t>
            </a:r>
            <a:r>
              <a:rPr lang="ru-RU" dirty="0" err="1" smtClean="0">
                <a:latin typeface="Times New Roman" pitchFamily="18" charset="0"/>
                <a:cs typeface="Times New Roman" pitchFamily="18" charset="0"/>
              </a:rPr>
              <a:t>жеткілікті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зерттелмеген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Зақымданудың аутоиммунды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түрлерінде гранулоциттер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аутоантиденелермен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өледі.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Гаптен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дәрі-дәрмекті енгізуге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жеке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реакциясының механизмі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толық түсінілмеген.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гаптен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бірдей</a:t>
            </a:r>
            <a:r>
              <a:rPr lang="ru-RU" dirty="0" smtClean="0">
                <a:latin typeface="Times New Roman" pitchFamily="18" charset="0"/>
                <a:cs typeface="Times New Roman" pitchFamily="18" charset="0"/>
              </a:rPr>
              <a:t> препарат — </a:t>
            </a:r>
            <a:r>
              <a:rPr lang="ru-RU" dirty="0" err="1" smtClean="0">
                <a:latin typeface="Times New Roman" pitchFamily="18" charset="0"/>
                <a:cs typeface="Times New Roman" pitchFamily="18" charset="0"/>
              </a:rPr>
              <a:t>гаптен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енгізілгенде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үнемі қайталанады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көрінісі көбінесе цитостатикалық аурудың белгілеріне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ұқсайды және иммундық жауаптың тиімділігінің төмендеуі нәтижесінде ағзаның әртүрлі инфекциялармен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зақымдануы түрінде көрінеді.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симптомдардың жедел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тез </a:t>
            </a:r>
            <a:r>
              <a:rPr lang="ru-RU" dirty="0" err="1" smtClean="0">
                <a:latin typeface="Times New Roman" pitchFamily="18" charset="0"/>
                <a:cs typeface="Times New Roman" pitchFamily="18" charset="0"/>
              </a:rPr>
              <a:t>өсуі тән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әсіресе дәрілік агранулоцитозда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агранулоцитоздың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белгілерінің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болуының алдында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әлсіздікпен, әлсіздікпен, </a:t>
            </a:r>
            <a:r>
              <a:rPr lang="ru-RU" dirty="0" smtClean="0">
                <a:latin typeface="Times New Roman" pitchFamily="18" charset="0"/>
                <a:cs typeface="Times New Roman" pitchFamily="18" charset="0"/>
              </a:rPr>
              <a:t>бас </a:t>
            </a:r>
            <a:r>
              <a:rPr lang="ru-RU" dirty="0" err="1" smtClean="0">
                <a:latin typeface="Times New Roman" pitchFamily="18" charset="0"/>
                <a:cs typeface="Times New Roman" pitchFamily="18" charset="0"/>
              </a:rPr>
              <a:t>ауруымен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қысқа жасырын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кезең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Агранулоцитоздың алғашқы клиникалық көріністеріне қызба, афтозды</a:t>
            </a:r>
            <a:r>
              <a:rPr lang="ru-RU" dirty="0" smtClean="0">
                <a:latin typeface="Times New Roman" pitchFamily="18" charset="0"/>
                <a:cs typeface="Times New Roman" pitchFamily="18" charset="0"/>
              </a:rPr>
              <a:t> стоматит, </a:t>
            </a:r>
            <a:r>
              <a:rPr lang="ru-RU" dirty="0" err="1" smtClean="0">
                <a:latin typeface="Times New Roman" pitchFamily="18" charset="0"/>
                <a:cs typeface="Times New Roman" pitchFamily="18" charset="0"/>
              </a:rPr>
              <a:t>тамақ ауруы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қалтырау, </a:t>
            </a:r>
            <a:r>
              <a:rPr lang="ru-RU" dirty="0" smtClean="0">
                <a:latin typeface="Times New Roman" pitchFamily="18" charset="0"/>
                <a:cs typeface="Times New Roman" pitchFamily="18" charset="0"/>
              </a:rPr>
              <a:t>артралгия </a:t>
            </a:r>
            <a:r>
              <a:rPr lang="ru-RU" dirty="0" err="1" smtClean="0">
                <a:latin typeface="Times New Roman" pitchFamily="18" charset="0"/>
                <a:cs typeface="Times New Roman" pitchFamily="18" charset="0"/>
              </a:rPr>
              <a:t>жатады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қуысының шырышты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қабығының ойық жаралы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некротикалық зақымданулары сұрғылт жабындымен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жабылған жаралар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некротикалық бляшкалар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Бадамша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бездерінде</a:t>
            </a:r>
            <a:r>
              <a:rPr lang="ru-RU" dirty="0" smtClean="0">
                <a:latin typeface="Times New Roman" pitchFamily="18" charset="0"/>
                <a:cs typeface="Times New Roman" pitchFamily="18" charset="0"/>
              </a:rPr>
              <a:t> лас </a:t>
            </a:r>
            <a:r>
              <a:rPr lang="ru-RU" dirty="0" err="1" smtClean="0">
                <a:latin typeface="Times New Roman" pitchFamily="18" charset="0"/>
                <a:cs typeface="Times New Roman" pitchFamily="18" charset="0"/>
              </a:rPr>
              <a:t>сұр жабындысы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жаралар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түрінде дамиды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агранулоциттік</a:t>
            </a:r>
            <a:r>
              <a:rPr lang="ru-RU" dirty="0" smtClean="0">
                <a:latin typeface="Times New Roman" pitchFamily="18" charset="0"/>
                <a:cs typeface="Times New Roman" pitchFamily="18" charset="0"/>
              </a:rPr>
              <a:t> стенокардия).Процесс </a:t>
            </a:r>
            <a:r>
              <a:rPr lang="ru-RU" dirty="0" err="1" smtClean="0">
                <a:latin typeface="Times New Roman" pitchFamily="18" charset="0"/>
                <a:cs typeface="Times New Roman" pitchFamily="18" charset="0"/>
              </a:rPr>
              <a:t>таңдай доғаларына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тілге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қатты таңдайға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қызыл иекке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аймақтық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түйіндерінің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көбінесе жатыр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мойны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субмандибулярлы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түйіндердің шамалы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ұлғаюымен 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өзгерістер асқазан-ішек жолдарының, өкпенің, бауырдың, қуықтың, жыныс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мүшелерінің шырышты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қабатында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39938" name="Picture 2" descr="Агранулоцитоз - причины, симптомы, диагностика и лечение"/>
          <p:cNvPicPr>
            <a:picLocks noChangeAspect="1" noChangeArrowheads="1"/>
          </p:cNvPicPr>
          <p:nvPr/>
        </p:nvPicPr>
        <p:blipFill>
          <a:blip r:embed="rId2" cstate="print"/>
          <a:srcRect/>
          <a:stretch>
            <a:fillRect/>
          </a:stretch>
        </p:blipFill>
        <p:spPr bwMode="auto">
          <a:xfrm>
            <a:off x="436728" y="2458280"/>
            <a:ext cx="2307983" cy="1690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55140" y="1547464"/>
            <a:ext cx="5418161" cy="3970318"/>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Нейтрофилдердің артық жойылуына</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әкеледі:</a:t>
            </a:r>
            <a:endParaRPr lang="ru-RU" dirty="0" smtClean="0">
              <a:latin typeface="Times New Roman" pitchFamily="18" charset="0"/>
              <a:cs typeface="Times New Roman" pitchFamily="18" charset="0"/>
            </a:endParaRPr>
          </a:p>
          <a:p>
            <a:pPr algn="just">
              <a:buFont typeface="Wingdings" pitchFamily="2" charset="2"/>
              <a:buChar char="Ø"/>
            </a:pPr>
            <a:r>
              <a:rPr lang="ru-RU" dirty="0" err="1" smtClean="0">
                <a:latin typeface="Times New Roman" pitchFamily="18" charset="0"/>
                <a:cs typeface="Times New Roman" pitchFamily="18" charset="0"/>
              </a:rPr>
              <a:t>аутоиммунды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көбінесе</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SLE (</a:t>
            </a:r>
            <a:r>
              <a:rPr lang="ru-RU" dirty="0" err="1" smtClean="0">
                <a:latin typeface="Times New Roman" pitchFamily="18" charset="0"/>
                <a:cs typeface="Times New Roman" pitchFamily="18" charset="0"/>
              </a:rPr>
              <a:t>жүйелі қызыл жегі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басқа аурулар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endParaRPr lang="ru-RU" dirty="0" smtClean="0">
              <a:latin typeface="Times New Roman" pitchFamily="18" charset="0"/>
              <a:cs typeface="Times New Roman" pitchFamily="18" charset="0"/>
            </a:endParaRPr>
          </a:p>
          <a:p>
            <a:pPr algn="just">
              <a:buFont typeface="Wingdings" pitchFamily="2" charset="2"/>
              <a:buChar char="Ø"/>
            </a:pPr>
            <a:r>
              <a:rPr lang="ru-RU" dirty="0" err="1" smtClean="0">
                <a:latin typeface="Times New Roman" pitchFamily="18" charset="0"/>
                <a:cs typeface="Times New Roman" pitchFamily="18" charset="0"/>
              </a:rPr>
              <a:t>жұқпалы аурулар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әсіресе вирустық инфекциялар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(вирустық гепатиттер</a:t>
            </a:r>
            <a:r>
              <a:rPr lang="ru-RU" dirty="0" smtClean="0">
                <a:latin typeface="Times New Roman" pitchFamily="18" charset="0"/>
                <a:cs typeface="Times New Roman" pitchFamily="18" charset="0"/>
              </a:rPr>
              <a:t>, ВЭБ, ЦМВ), </a:t>
            </a:r>
            <a:r>
              <a:rPr lang="ru-RU" dirty="0" err="1" smtClean="0">
                <a:latin typeface="Times New Roman" pitchFamily="18" charset="0"/>
                <a:cs typeface="Times New Roman" pitchFamily="18" charset="0"/>
              </a:rPr>
              <a:t>бірақ бактериялық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іш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сүзегі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a:t>
            </a:r>
          </a:p>
          <a:p>
            <a:pPr algn="just">
              <a:buFont typeface="Wingdings" pitchFamily="2" charset="2"/>
              <a:buChar char="Ø"/>
            </a:pPr>
            <a:r>
              <a:rPr lang="ru-RU" dirty="0" smtClean="0">
                <a:latin typeface="Times New Roman" pitchFamily="18" charset="0"/>
                <a:cs typeface="Times New Roman" pitchFamily="18" charset="0"/>
              </a:rPr>
              <a:t>онкология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метаболикалық бұзылулар аясында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көкбауырдың ұлғаюы</a:t>
            </a:r>
            <a:r>
              <a:rPr lang="ru-RU" dirty="0" smtClean="0">
                <a:latin typeface="Times New Roman" pitchFamily="18" charset="0"/>
                <a:cs typeface="Times New Roman" pitchFamily="18" charset="0"/>
              </a:rPr>
              <a:t>;</a:t>
            </a:r>
          </a:p>
          <a:p>
            <a:pPr algn="just">
              <a:buFont typeface="Wingdings" pitchFamily="2" charset="2"/>
              <a:buChar char="Ø"/>
            </a:pPr>
            <a:r>
              <a:rPr lang="ru-RU" dirty="0" smtClean="0">
                <a:latin typeface="Times New Roman" pitchFamily="18" charset="0"/>
                <a:cs typeface="Times New Roman" pitchFamily="18" charset="0"/>
              </a:rPr>
              <a:t>сепсис </a:t>
            </a:r>
            <a:r>
              <a:rPr lang="ru-RU" dirty="0" err="1" smtClean="0">
                <a:latin typeface="Times New Roman" pitchFamily="18" charset="0"/>
                <a:cs typeface="Times New Roman" pitchFamily="18" charset="0"/>
              </a:rPr>
              <a:t>түріне сәйкес 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жалпыланған бактериялық қабыну</a:t>
            </a:r>
            <a:r>
              <a:rPr lang="ru-RU" dirty="0" smtClean="0">
                <a:latin typeface="Times New Roman" pitchFamily="18" charset="0"/>
                <a:cs typeface="Times New Roman" pitchFamily="18" charset="0"/>
              </a:rPr>
              <a:t>;</a:t>
            </a:r>
          </a:p>
          <a:p>
            <a:pPr algn="just">
              <a:buFont typeface="Wingdings" pitchFamily="2" charset="2"/>
              <a:buChar char="Ø"/>
            </a:pP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микоздар</a:t>
            </a:r>
            <a:r>
              <a:rPr lang="ru-RU" dirty="0" smtClean="0">
                <a:latin typeface="Times New Roman" pitchFamily="18" charset="0"/>
                <a:cs typeface="Times New Roman" pitchFamily="18" charset="0"/>
              </a:rPr>
              <a:t>;</a:t>
            </a:r>
          </a:p>
          <a:p>
            <a:pPr algn="just">
              <a:buFont typeface="Wingdings" pitchFamily="2" charset="2"/>
              <a:buChar char="Ø"/>
            </a:pPr>
            <a:r>
              <a:rPr lang="ru-RU" dirty="0" smtClean="0">
                <a:latin typeface="Times New Roman" pitchFamily="18" charset="0"/>
                <a:cs typeface="Times New Roman" pitchFamily="18" charset="0"/>
              </a:rPr>
              <a:t>химиотерапия;</a:t>
            </a:r>
          </a:p>
          <a:p>
            <a:pPr algn="just">
              <a:buFont typeface="Wingdings" pitchFamily="2" charset="2"/>
              <a:buChar char="Ø"/>
            </a:pPr>
            <a:r>
              <a:rPr lang="ru-RU" dirty="0" smtClean="0">
                <a:latin typeface="Times New Roman" pitchFamily="18" charset="0"/>
                <a:cs typeface="Times New Roman" pitchFamily="18" charset="0"/>
              </a:rPr>
              <a:t>улану.</a:t>
            </a:r>
          </a:p>
        </p:txBody>
      </p:sp>
      <p:sp>
        <p:nvSpPr>
          <p:cNvPr id="4" name="Прямоугольник 3"/>
          <p:cNvSpPr/>
          <p:nvPr/>
        </p:nvSpPr>
        <p:spPr>
          <a:xfrm>
            <a:off x="686937" y="1032387"/>
            <a:ext cx="5086066" cy="4801314"/>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Дәрілік агранулоцитоз</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препараттарды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қолдануға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айқын дамиды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көріністе дененің 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реактивтілігінің төмендеу белгілері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бактериялық қабынудың қосылуы, </a:t>
            </a:r>
            <a:r>
              <a:rPr lang="ru-RU" dirty="0" smtClean="0">
                <a:latin typeface="Times New Roman" pitchFamily="18" charset="0"/>
                <a:cs typeface="Times New Roman" pitchFamily="18" charset="0"/>
              </a:rPr>
              <a:t>аллергия </a:t>
            </a:r>
            <a:r>
              <a:rPr lang="ru-RU" dirty="0" err="1" smtClean="0">
                <a:latin typeface="Times New Roman" pitchFamily="18" charset="0"/>
                <a:cs typeface="Times New Roman" pitchFamily="18" charset="0"/>
              </a:rPr>
              <a:t>белгілері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Агранулоцитоздың ағымы жедел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симптомдардың үдемелі өсуі және лейкоциттер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нейтрофилдер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санының апатты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төмендеуі</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Агранулоцитоз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асқынуларының дамуы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көбінесе микрофлораның өршуімен және таралуымен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байланысты.Қан жасушаларының санының азаюы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аясында:созылмалы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инфекцияның жалпылануы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бар;септикалық ошақтар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кетулер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бар;тамыр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жеткіліксіздігі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дамиды.Ауыр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жағдайларда өлімге әкелуі мүмкін.</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96788" y="553705"/>
            <a:ext cx="8830101" cy="5355312"/>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нейтрофилдерге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формада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белгілер</a:t>
            </a:r>
            <a:r>
              <a:rPr lang="ru-RU" dirty="0" smtClean="0">
                <a:latin typeface="Times New Roman" pitchFamily="18" charset="0"/>
                <a:cs typeface="Times New Roman" pitchFamily="18" charset="0"/>
              </a:rPr>
              <a:t> тез </a:t>
            </a:r>
            <a:r>
              <a:rPr lang="ru-RU" dirty="0" err="1" smtClean="0">
                <a:latin typeface="Times New Roman" pitchFamily="18" charset="0"/>
                <a:cs typeface="Times New Roman" pitchFamily="18" charset="0"/>
              </a:rPr>
              <a:t>дамиды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Науқас таңғажайып қалтыраумен </a:t>
            </a:r>
            <a:r>
              <a:rPr lang="ru-RU" dirty="0" smtClean="0">
                <a:latin typeface="Times New Roman" pitchFamily="18" charset="0"/>
                <a:cs typeface="Times New Roman" pitchFamily="18" charset="0"/>
              </a:rPr>
              <a:t>40 </a:t>
            </a:r>
            <a:r>
              <a:rPr lang="ru-RU" dirty="0" err="1" smtClean="0">
                <a:latin typeface="Times New Roman" pitchFamily="18" charset="0"/>
                <a:cs typeface="Times New Roman" pitchFamily="18" charset="0"/>
              </a:rPr>
              <a:t>градусқа 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көтеріледі</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ауыз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қуысында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жұтқыншақта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бадамша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бездерде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ойық жаралы-некротикалық ақаулар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сілекейдің көп бөлінуімен, қатты ауырсынумен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жұтынудың бұзылуымен 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Гаптен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ағзаға енген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ақуыздармен қосылып, 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a:t>
            </a:r>
            <a:r>
              <a:rPr lang="ru-RU" b="1" dirty="0" err="1" smtClean="0">
                <a:latin typeface="Times New Roman" pitchFamily="18" charset="0"/>
                <a:cs typeface="Times New Roman" pitchFamily="18" charset="0"/>
              </a:rPr>
              <a:t>гаптендер</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түзетін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дәрі-дәрмектерді қолдану арқылы дамиды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 препаратқа жеке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Сульфаниламидтер</a:t>
            </a:r>
            <a:r>
              <a:rPr lang="ru-RU" dirty="0" smtClean="0">
                <a:latin typeface="Times New Roman" pitchFamily="18" charset="0"/>
                <a:cs typeface="Times New Roman" pitchFamily="18" charset="0"/>
              </a:rPr>
              <a:t>, аспирин, </a:t>
            </a:r>
            <a:r>
              <a:rPr lang="ru-RU" dirty="0" err="1" smtClean="0">
                <a:latin typeface="Times New Roman" pitchFamily="18" charset="0"/>
                <a:cs typeface="Times New Roman" pitchFamily="18" charset="0"/>
              </a:rPr>
              <a:t>барбитураттар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басқа агенттер</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тудыруы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Клиникалық тұрғыдан </a:t>
            </a:r>
            <a:r>
              <a:rPr lang="ru-RU" dirty="0" smtClean="0">
                <a:latin typeface="Times New Roman" pitchFamily="18" charset="0"/>
                <a:cs typeface="Times New Roman" pitchFamily="18" charset="0"/>
              </a:rPr>
              <a:t>стенокардия, стоматит, </a:t>
            </a:r>
            <a:r>
              <a:rPr lang="ru-RU" dirty="0" err="1" smtClean="0">
                <a:latin typeface="Times New Roman" pitchFamily="18" charset="0"/>
                <a:cs typeface="Times New Roman" pitchFamily="18" charset="0"/>
              </a:rPr>
              <a:t>пневмонияның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тән.Миелотоксикалық агранулоцитоз-бұл сүйек кемігінің патологиясының көрінісі, нәтижесінде қанның барлық жасушалық құрылымдарының түзілуі бұзылады.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Нейтропения</a:t>
            </a:r>
            <a:r>
              <a:rPr lang="ru-RU" dirty="0" smtClean="0">
                <a:latin typeface="Times New Roman" pitchFamily="18" charset="0"/>
                <a:cs typeface="Times New Roman" pitchFamily="18" charset="0"/>
              </a:rPr>
              <a:t> анемия мен </a:t>
            </a:r>
            <a:r>
              <a:rPr lang="ru-RU" dirty="0" err="1" smtClean="0">
                <a:latin typeface="Times New Roman" pitchFamily="18" charset="0"/>
                <a:cs typeface="Times New Roman" pitchFamily="18" charset="0"/>
              </a:rPr>
              <a:t>тромбоцитопениямен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біріктіріледі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Симптомдардың арасында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терінің айқын бозаруы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қан кетудің жоғарылауы </a:t>
            </a:r>
            <a:r>
              <a:rPr lang="ru-RU" dirty="0" smtClean="0">
                <a:latin typeface="Times New Roman" pitchFamily="18" charset="0"/>
                <a:cs typeface="Times New Roman" pitchFamily="18" charset="0"/>
              </a:rPr>
              <a:t>бар.</a:t>
            </a:r>
          </a:p>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Цитостатикалық агранулоцитоз</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цитостатикалық аурудың көрінісі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бөліну сатысында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өліміне әкелетін факторлардың 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ағзасына енуіне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болатын</a:t>
            </a:r>
            <a:r>
              <a:rPr lang="ru-RU" dirty="0" smtClean="0">
                <a:latin typeface="Times New Roman" pitchFamily="18" charset="0"/>
                <a:cs typeface="Times New Roman" pitchFamily="18" charset="0"/>
              </a:rPr>
              <a:t> ауру. </a:t>
            </a:r>
            <a:r>
              <a:rPr lang="ru-RU" dirty="0" err="1" smtClean="0">
                <a:latin typeface="Times New Roman" pitchFamily="18" charset="0"/>
                <a:cs typeface="Times New Roman" pitchFamily="18" charset="0"/>
              </a:rPr>
              <a:t>Сүйек кемігінің зақымдануынан және агранулоцитоздың, тромбоцитопенияның дамуынан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науқастарда 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бөртпелері, </a:t>
            </a:r>
            <a:r>
              <a:rPr lang="ru-RU" dirty="0" smtClean="0">
                <a:latin typeface="Times New Roman" pitchFamily="18" charset="0"/>
                <a:cs typeface="Times New Roman" pitchFamily="18" charset="0"/>
              </a:rPr>
              <a:t>ас </a:t>
            </a:r>
            <a:r>
              <a:rPr lang="ru-RU" dirty="0" err="1" smtClean="0">
                <a:latin typeface="Times New Roman" pitchFamily="18" charset="0"/>
                <a:cs typeface="Times New Roman" pitchFamily="18" charset="0"/>
              </a:rPr>
              <a:t>қорыту бұзылыстары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уытты</a:t>
            </a:r>
            <a:r>
              <a:rPr lang="ru-RU" dirty="0" smtClean="0">
                <a:latin typeface="Times New Roman" pitchFamily="18" charset="0"/>
                <a:cs typeface="Times New Roman" pitchFamily="18" charset="0"/>
              </a:rPr>
              <a:t> гепатит </a:t>
            </a:r>
            <a:r>
              <a:rPr lang="ru-RU" dirty="0" err="1" smtClean="0">
                <a:latin typeface="Times New Roman" pitchFamily="18" charset="0"/>
                <a:cs typeface="Times New Roman" pitchFamily="18" charset="0"/>
              </a:rPr>
              <a:t>анықталады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23022" y="446543"/>
            <a:ext cx="7273594" cy="584775"/>
          </a:xfrm>
          <a:prstGeom prst="rect">
            <a:avLst/>
          </a:prstGeom>
        </p:spPr>
        <p:txBody>
          <a:bodyPr wrap="none">
            <a:spAutoFit/>
          </a:bodyPr>
          <a:lstStyle/>
          <a:p>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Агранулоцитоздың ауыр</a:t>
            </a:r>
            <a:r>
              <a:rPr lang="ru-RU"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 </a:t>
            </a:r>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асқынулары</a:t>
            </a:r>
            <a:endParaRPr lang="ru-RU" sz="32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1023582" y="1405720"/>
            <a:ext cx="9976513" cy="4401205"/>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Некротикалық энтеропатия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(көбінесе миелотоксикалық агранулоцитозда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байқалады</a:t>
            </a:r>
            <a:r>
              <a:rPr lang="ru-RU" sz="2000" dirty="0" smtClean="0">
                <a:latin typeface="Times New Roman" pitchFamily="18" charset="0"/>
                <a:cs typeface="Times New Roman" pitchFamily="18" charset="0"/>
              </a:rPr>
              <a:t>), пневмония, </a:t>
            </a:r>
            <a:r>
              <a:rPr lang="ru-RU" sz="2000" dirty="0" err="1" smtClean="0">
                <a:latin typeface="Times New Roman" pitchFamily="18" charset="0"/>
                <a:cs typeface="Times New Roman" pitchFamily="18" charset="0"/>
              </a:rPr>
              <a:t>уытты</a:t>
            </a:r>
            <a:r>
              <a:rPr lang="ru-RU" sz="2000" dirty="0" smtClean="0">
                <a:latin typeface="Times New Roman" pitchFamily="18" charset="0"/>
                <a:cs typeface="Times New Roman" pitchFamily="18" charset="0"/>
              </a:rPr>
              <a:t> гепатит </a:t>
            </a:r>
            <a:r>
              <a:rPr lang="ru-RU" sz="2000" dirty="0" err="1" smtClean="0">
                <a:latin typeface="Times New Roman" pitchFamily="18" charset="0"/>
                <a:cs typeface="Times New Roman" pitchFamily="18" charset="0"/>
              </a:rPr>
              <a:t>жатады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Некротикалық энтеропатияның клиникалық көріністерін әлсіз көрсетуге 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кебулер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жеңіл жиырылу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ауруы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сұйық немесе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саңырауқұлақ тәрізді ішек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қозғалысы, іштің гүрілдеуі және шашырау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асқынудың перистальтикасы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әдетте сақталады, перитонеальді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тітіркену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белгілері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анық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Энтеропатияның өршуі ішек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қабырғасының перфорациясын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перитонитті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сондай-ақ грам-теріс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флоралық септицемияны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эндотоксикалық шокты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тудыруы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мүмкін.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Ішек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флорасынан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туындаған </a:t>
            </a:r>
            <a:r>
              <a:rPr lang="ru-RU" sz="2000" dirty="0" smtClean="0">
                <a:latin typeface="Times New Roman" pitchFamily="18" charset="0"/>
                <a:cs typeface="Times New Roman" pitchFamily="18" charset="0"/>
              </a:rPr>
              <a:t>Сепсис </a:t>
            </a:r>
            <a:r>
              <a:rPr lang="ru-RU" sz="2000" dirty="0" err="1" smtClean="0">
                <a:latin typeface="Times New Roman" pitchFamily="18" charset="0"/>
                <a:cs typeface="Times New Roman" pitchFamily="18" charset="0"/>
              </a:rPr>
              <a:t>өлімге әкелуі мүмкін</a:t>
            </a:r>
            <a:r>
              <a:rPr lang="ru-RU" sz="2000" dirty="0" smtClean="0">
                <a:latin typeface="Times New Roman" pitchFamily="18" charset="0"/>
                <a:cs typeface="Times New Roman" pitchFamily="18" charset="0"/>
              </a:rPr>
              <a:t>. </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Агранулоцитоз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салдарынан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дамитын</a:t>
            </a:r>
            <a:r>
              <a:rPr lang="ru-RU" sz="2000" dirty="0" smtClean="0">
                <a:latin typeface="Times New Roman" pitchFamily="18" charset="0"/>
                <a:cs typeface="Times New Roman" pitchFamily="18" charset="0"/>
              </a:rPr>
              <a:t> пневмония </a:t>
            </a:r>
            <a:r>
              <a:rPr lang="ru-RU" sz="2000" dirty="0" err="1" smtClean="0">
                <a:latin typeface="Times New Roman" pitchFamily="18" charset="0"/>
                <a:cs typeface="Times New Roman" pitchFamily="18" charset="0"/>
              </a:rPr>
              <a:t>физикалық және рентгендік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деректердің тапшылығымен сипатталады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Жөтел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қақырық болмауы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мүмкін</a:t>
            </a:r>
            <a:r>
              <a:rPr lang="ru-RU" sz="2000" dirty="0" smtClean="0">
                <a:latin typeface="Times New Roman" pitchFamily="18" charset="0"/>
                <a:cs typeface="Times New Roman" pitchFamily="18" charset="0"/>
              </a:rPr>
              <a:t>, ауру </a:t>
            </a:r>
            <a:r>
              <a:rPr lang="ru-RU" sz="2000" dirty="0" err="1" smtClean="0">
                <a:latin typeface="Times New Roman" pitchFamily="18" charset="0"/>
                <a:cs typeface="Times New Roman" pitchFamily="18" charset="0"/>
              </a:rPr>
              <a:t>дене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температурасының жоғарылауымен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аралас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сипаттағы ентігумен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көрінеді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Қандағы гранулоциттер</a:t>
            </a:r>
            <a:r>
              <a:rPr lang="ru-RU" sz="2000" dirty="0" smtClean="0">
                <a:latin typeface="Times New Roman" pitchFamily="18" charset="0"/>
                <a:cs typeface="Times New Roman" pitchFamily="18" charset="0"/>
              </a:rPr>
              <a:t> саны </a:t>
            </a:r>
            <a:r>
              <a:rPr lang="ru-RU" sz="2000" dirty="0" err="1" smtClean="0">
                <a:latin typeface="Times New Roman" pitchFamily="18" charset="0"/>
                <a:cs typeface="Times New Roman" pitchFamily="18" charset="0"/>
              </a:rPr>
              <a:t>қалпына келген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кезде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ғана пневмонияның клиникалық көрінісі тән 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Агранулоцитоздағы уытты</a:t>
            </a:r>
            <a:r>
              <a:rPr lang="ru-RU" sz="2000" dirty="0" smtClean="0">
                <a:latin typeface="Times New Roman" pitchFamily="18" charset="0"/>
                <a:cs typeface="Times New Roman" pitchFamily="18" charset="0"/>
              </a:rPr>
              <a:t> гепатит </a:t>
            </a:r>
            <a:r>
              <a:rPr lang="ru-RU" sz="2000" dirty="0" err="1" smtClean="0">
                <a:latin typeface="Times New Roman" pitchFamily="18" charset="0"/>
                <a:cs typeface="Times New Roman" pitchFamily="18" charset="0"/>
              </a:rPr>
              <a:t>жиі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дамиды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 бауыр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тініндегі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некрозға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агранулоцитозды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тудырған себептердің тікелей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әсеріне </a:t>
            </a:r>
            <a:r>
              <a:rPr lang="ru-RU" sz="2000" dirty="0" smtClean="0">
                <a:latin typeface="Times New Roman" pitchFamily="18" charset="0"/>
                <a:cs typeface="Times New Roman" pitchFamily="18" charset="0"/>
              </a:rPr>
              <a:t>де </a:t>
            </a:r>
            <a:r>
              <a:rPr lang="ru-RU" sz="2000" dirty="0" err="1" smtClean="0">
                <a:latin typeface="Times New Roman" pitchFamily="18" charset="0"/>
                <a:cs typeface="Times New Roman" pitchFamily="18" charset="0"/>
              </a:rPr>
              <a:t>байланысты</a:t>
            </a:r>
            <a:endParaRPr lang="ru-RU"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9" name="Rectangle 5">
            <a:extLst>
              <a:ext uri="{FF2B5EF4-FFF2-40B4-BE49-F238E27FC236}"/>
            </a:extLst>
          </p:cNvPr>
          <p:cNvSpPr>
            <a:spLocks noGrp="1" noChangeArrowheads="1"/>
          </p:cNvSpPr>
          <p:nvPr>
            <p:ph type="title"/>
          </p:nvPr>
        </p:nvSpPr>
        <p:spPr>
          <a:xfrm>
            <a:off x="3493644" y="494269"/>
            <a:ext cx="5213750" cy="814088"/>
          </a:xfrm>
        </p:spPr>
        <p:style>
          <a:lnRef idx="2">
            <a:schemeClr val="dk1"/>
          </a:lnRef>
          <a:fillRef idx="1">
            <a:schemeClr val="lt1"/>
          </a:fillRef>
          <a:effectRef idx="0">
            <a:schemeClr val="dk1"/>
          </a:effectRef>
          <a:fontRef idx="minor">
            <a:schemeClr val="dk1"/>
          </a:fontRef>
        </p:style>
        <p:txBody>
          <a:bodyPr/>
          <a:lstStyle/>
          <a:p>
            <a:pPr algn="ctr" eaLnBrk="1" fontAlgn="auto" hangingPunct="1">
              <a:spcAft>
                <a:spcPts val="0"/>
              </a:spcAft>
              <a:defRPr/>
            </a:pPr>
            <a:r>
              <a:rPr lang="kk-KZ" altLang="ru-RU" dirty="0">
                <a:solidFill>
                  <a:schemeClr val="tx1">
                    <a:lumMod val="75000"/>
                    <a:lumOff val="25000"/>
                  </a:schemeClr>
                </a:solidFill>
              </a:rPr>
              <a:t>    </a:t>
            </a:r>
            <a:r>
              <a:rPr lang="kk-KZ" altLang="ru-RU" sz="4400" dirty="0" smtClean="0">
                <a:solidFill>
                  <a:schemeClr val="tx1"/>
                </a:solidFill>
                <a:latin typeface="Times New Roman" panose="02020603050405020304" pitchFamily="18" charset="0"/>
                <a:cs typeface="Times New Roman" panose="02020603050405020304" pitchFamily="18" charset="0"/>
              </a:rPr>
              <a:t>Жоспар</a:t>
            </a:r>
            <a:r>
              <a:rPr lang="kk-KZ" altLang="ru-RU" sz="4400" dirty="0">
                <a:solidFill>
                  <a:schemeClr val="tx1"/>
                </a:solidFill>
                <a:latin typeface="Times New Roman" panose="02020603050405020304" pitchFamily="18" charset="0"/>
                <a:cs typeface="Times New Roman" panose="02020603050405020304" pitchFamily="18" charset="0"/>
              </a:rPr>
              <a:t>:</a:t>
            </a:r>
            <a:endParaRPr lang="ru-RU" altLang="ru-RU" sz="4400" dirty="0">
              <a:solidFill>
                <a:schemeClr val="tx1"/>
              </a:solidFill>
              <a:latin typeface="Times New Roman" panose="02020603050405020304" pitchFamily="18" charset="0"/>
              <a:cs typeface="Times New Roman" panose="02020603050405020304" pitchFamily="18" charset="0"/>
            </a:endParaRPr>
          </a:p>
        </p:txBody>
      </p:sp>
      <p:sp>
        <p:nvSpPr>
          <p:cNvPr id="21510" name="Rectangle 6"/>
          <p:cNvSpPr>
            <a:spLocks noGrp="1" noChangeArrowheads="1"/>
          </p:cNvSpPr>
          <p:nvPr>
            <p:ph idx="1"/>
          </p:nvPr>
        </p:nvSpPr>
        <p:spPr>
          <a:xfrm>
            <a:off x="2401844" y="2244514"/>
            <a:ext cx="7878978" cy="3208936"/>
          </a:xfrm>
          <a:ln>
            <a:noFill/>
          </a:ln>
        </p:spPr>
        <p:style>
          <a:lnRef idx="2">
            <a:schemeClr val="dk1"/>
          </a:lnRef>
          <a:fillRef idx="1">
            <a:schemeClr val="lt1"/>
          </a:fillRef>
          <a:effectRef idx="0">
            <a:schemeClr val="dk1"/>
          </a:effectRef>
          <a:fontRef idx="minor">
            <a:schemeClr val="dk1"/>
          </a:fontRef>
        </p:style>
        <p:txBody>
          <a:bodyPr>
            <a:normAutofit/>
          </a:bodyPr>
          <a:lstStyle/>
          <a:p>
            <a:pPr algn="ctr" eaLnBrk="1" hangingPunct="1">
              <a:buFontTx/>
              <a:buNone/>
            </a:pPr>
            <a:r>
              <a:rPr lang="kk-KZ" altLang="ru-RU" sz="2400" b="1" dirty="0">
                <a:latin typeface="Times New Roman" panose="02020603050405020304" pitchFamily="18" charset="0"/>
                <a:cs typeface="Times New Roman" panose="02020603050405020304" pitchFamily="18" charset="0"/>
              </a:rPr>
              <a:t>І.Кіріспе</a:t>
            </a:r>
          </a:p>
          <a:p>
            <a:pPr algn="ctr" eaLnBrk="1" hangingPunct="1">
              <a:buFontTx/>
              <a:buNone/>
            </a:pPr>
            <a:r>
              <a:rPr lang="kk-KZ" altLang="ru-RU" sz="2400" b="1" dirty="0">
                <a:latin typeface="Times New Roman" panose="02020603050405020304" pitchFamily="18" charset="0"/>
                <a:cs typeface="Times New Roman" panose="02020603050405020304" pitchFamily="18" charset="0"/>
              </a:rPr>
              <a:t>ІІ.Негізгі бөлім</a:t>
            </a:r>
            <a:endParaRPr lang="en-US"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2.1. </a:t>
            </a:r>
            <a:r>
              <a:rPr lang="kk-KZ" altLang="ru-RU" sz="2400" b="1" dirty="0" smtClean="0">
                <a:latin typeface="Times New Roman" panose="02020603050405020304" pitchFamily="18" charset="0"/>
                <a:cs typeface="Times New Roman" panose="02020603050405020304" pitchFamily="18" charset="0"/>
              </a:rPr>
              <a:t>Агранулоциттер </a:t>
            </a:r>
            <a:r>
              <a:rPr lang="kk-KZ" altLang="ru-RU" sz="2400" b="1" dirty="0" smtClean="0">
                <a:latin typeface="Times New Roman" panose="02020603050405020304" pitchFamily="18" charset="0"/>
                <a:cs typeface="Times New Roman" panose="02020603050405020304" pitchFamily="18" charset="0"/>
              </a:rPr>
              <a:t>туралы жалпы түсінік</a:t>
            </a:r>
            <a:endParaRPr lang="kk-KZ"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2.2. </a:t>
            </a:r>
            <a:r>
              <a:rPr lang="kk-KZ" altLang="ru-RU" sz="2400" b="1" dirty="0" smtClean="0">
                <a:latin typeface="Times New Roman" panose="02020603050405020304" pitchFamily="18" charset="0"/>
                <a:cs typeface="Times New Roman" panose="02020603050405020304" pitchFamily="18" charset="0"/>
              </a:rPr>
              <a:t>Агранулоциттердің </a:t>
            </a:r>
            <a:r>
              <a:rPr lang="kk-KZ" altLang="ru-RU" sz="2400" b="1" dirty="0" smtClean="0">
                <a:latin typeface="Times New Roman" panose="02020603050405020304" pitchFamily="18" charset="0"/>
                <a:cs typeface="Times New Roman" panose="02020603050405020304" pitchFamily="18" charset="0"/>
              </a:rPr>
              <a:t>түрлері мен негізгі ерекшеліктері</a:t>
            </a:r>
            <a:endParaRPr lang="kk-KZ"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2.3. Патология кезіндегі </a:t>
            </a:r>
            <a:r>
              <a:rPr lang="kk-KZ" altLang="ru-RU" sz="2400" b="1" dirty="0" smtClean="0">
                <a:latin typeface="Times New Roman" panose="02020603050405020304" pitchFamily="18" charset="0"/>
                <a:cs typeface="Times New Roman" panose="02020603050405020304" pitchFamily="18" charset="0"/>
              </a:rPr>
              <a:t>агранулоциттік </a:t>
            </a:r>
            <a:r>
              <a:rPr lang="kk-KZ" altLang="ru-RU" sz="2400" b="1" dirty="0" smtClean="0">
                <a:latin typeface="Times New Roman" panose="02020603050405020304" pitchFamily="18" charset="0"/>
                <a:cs typeface="Times New Roman" panose="02020603050405020304" pitchFamily="18" charset="0"/>
              </a:rPr>
              <a:t>жасушалар</a:t>
            </a:r>
            <a:endParaRPr lang="kk-KZ" altLang="ru-RU" sz="2400" b="1" dirty="0">
              <a:latin typeface="Times New Roman" panose="02020603050405020304" pitchFamily="18" charset="0"/>
              <a:cs typeface="Times New Roman" panose="02020603050405020304" pitchFamily="18" charset="0"/>
            </a:endParaRPr>
          </a:p>
          <a:p>
            <a:pPr algn="ctr" eaLnBrk="1" hangingPunct="1">
              <a:buFontTx/>
              <a:buNone/>
            </a:pPr>
            <a:r>
              <a:rPr lang="kk-KZ" altLang="ru-RU" sz="2400" b="1" dirty="0" smtClean="0">
                <a:latin typeface="Times New Roman" panose="02020603050405020304" pitchFamily="18" charset="0"/>
                <a:cs typeface="Times New Roman" panose="02020603050405020304" pitchFamily="18" charset="0"/>
              </a:rPr>
              <a:t>ІІІ</a:t>
            </a:r>
            <a:r>
              <a:rPr lang="kk-KZ" altLang="ru-RU" sz="2400" b="1" dirty="0">
                <a:latin typeface="Times New Roman" panose="02020603050405020304" pitchFamily="18" charset="0"/>
                <a:cs typeface="Times New Roman" panose="02020603050405020304" pitchFamily="18" charset="0"/>
              </a:rPr>
              <a:t>. Қорытынды</a:t>
            </a:r>
          </a:p>
        </p:txBody>
      </p:sp>
    </p:spTree>
    <p:extLst>
      <p:ext uri="{BB962C8B-B14F-4D97-AF65-F5344CB8AC3E}">
        <p14:creationId xmlns:p14="http://schemas.microsoft.com/office/powerpoint/2010/main" val="3724357311"/>
      </p:ext>
    </p:extLst>
  </p:cSld>
  <p:clrMapOvr>
    <a:masterClrMapping/>
  </p:clrMapOvr>
  <p:transition spd="med" advTm="670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2000"/>
                                        <p:tgtEl>
                                          <p:spTgt spid="215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fade">
                                      <p:cBhvr>
                                        <p:cTn id="10"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9495" y="610317"/>
            <a:ext cx="6711709" cy="584775"/>
          </a:xfrm>
          <a:prstGeom prst="rect">
            <a:avLst/>
          </a:prstGeom>
        </p:spPr>
        <p:txBody>
          <a:bodyPr wrap="none">
            <a:spAutoFit/>
          </a:bodyPr>
          <a:lstStyle/>
          <a:p>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Агранулоцитоздың диагностикасы</a:t>
            </a:r>
            <a:endParaRPr lang="ru-RU" sz="32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987188" y="1613175"/>
            <a:ext cx="10149384" cy="4247317"/>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науқаста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жағдайлар 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нейтропенияға клиникалық түрде күдіктенуге болады</a:t>
            </a:r>
            <a:r>
              <a:rPr lang="ru-RU" dirty="0" smtClean="0">
                <a:latin typeface="Times New Roman" pitchFamily="18" charset="0"/>
                <a:cs typeface="Times New Roman" pitchFamily="18" charset="0"/>
              </a:rPr>
              <a:t>:</a:t>
            </a:r>
          </a:p>
          <a:p>
            <a:pPr algn="just"/>
            <a:endParaRPr lang="ru-RU" dirty="0" smtClean="0">
              <a:latin typeface="Times New Roman" pitchFamily="18" charset="0"/>
              <a:cs typeface="Times New Roman" pitchFamily="18" charset="0"/>
            </a:endParaRPr>
          </a:p>
          <a:p>
            <a:pPr algn="just">
              <a:buFont typeface="Wingdings" pitchFamily="2" charset="2"/>
              <a:buChar char="Ø"/>
            </a:pPr>
            <a:r>
              <a:rPr lang="ru-RU" dirty="0" err="1" smtClean="0">
                <a:latin typeface="Times New Roman" pitchFamily="18" charset="0"/>
                <a:cs typeface="Times New Roman" pitchFamily="18" charset="0"/>
              </a:rPr>
              <a:t>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жұқпалы аурумен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ауырған;</a:t>
            </a:r>
            <a:endParaRPr lang="ru-RU" dirty="0" smtClean="0">
              <a:latin typeface="Times New Roman" pitchFamily="18" charset="0"/>
              <a:cs typeface="Times New Roman" pitchFamily="18" charset="0"/>
            </a:endParaRPr>
          </a:p>
          <a:p>
            <a:pPr algn="just">
              <a:buFont typeface="Wingdings" pitchFamily="2" charset="2"/>
              <a:buChar char="Ø"/>
            </a:pP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цитостатиктермен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антибиотиктермен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сульфаниламидті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препараттармен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емделді</a:t>
            </a:r>
            <a:r>
              <a:rPr lang="ru-RU" dirty="0" smtClean="0">
                <a:latin typeface="Times New Roman" pitchFamily="18" charset="0"/>
                <a:cs typeface="Times New Roman" pitchFamily="18" charset="0"/>
              </a:rPr>
              <a:t>, </a:t>
            </a:r>
          </a:p>
          <a:p>
            <a:pPr algn="just">
              <a:buFont typeface="Wingdings" pitchFamily="2" charset="2"/>
              <a:buChar char="Ø"/>
            </a:pPr>
            <a:r>
              <a:rPr lang="ru-RU" dirty="0" err="1" smtClean="0">
                <a:latin typeface="Times New Roman" pitchFamily="18" charset="0"/>
                <a:cs typeface="Times New Roman" pitchFamily="18" charset="0"/>
              </a:rPr>
              <a:t>көптеген антипиретиктер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қабылдаса;</a:t>
            </a:r>
            <a:endParaRPr lang="ru-RU" dirty="0" smtClean="0">
              <a:latin typeface="Times New Roman" pitchFamily="18" charset="0"/>
              <a:cs typeface="Times New Roman" pitchFamily="18" charset="0"/>
            </a:endParaRPr>
          </a:p>
          <a:p>
            <a:pPr algn="just">
              <a:buFont typeface="Wingdings" pitchFamily="2" charset="2"/>
              <a:buChar char="Ø"/>
            </a:pPr>
            <a:r>
              <a:rPr lang="ru-RU" dirty="0" err="1" smtClean="0">
                <a:latin typeface="Times New Roman" pitchFamily="18" charset="0"/>
                <a:cs typeface="Times New Roman" pitchFamily="18" charset="0"/>
              </a:rPr>
              <a:t>онкологиядан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зардап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шегеді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сәуле немесе</a:t>
            </a:r>
            <a:r>
              <a:rPr lang="ru-RU" dirty="0" smtClean="0">
                <a:latin typeface="Times New Roman" pitchFamily="18" charset="0"/>
                <a:cs typeface="Times New Roman" pitchFamily="18" charset="0"/>
              </a:rPr>
              <a:t> химиотерапия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a:t>
            </a:r>
          </a:p>
          <a:p>
            <a:pPr algn="just">
              <a:buFont typeface="Wingdings" pitchFamily="2" charset="2"/>
              <a:buChar char="Ø"/>
            </a:pPr>
            <a:r>
              <a:rPr lang="ru-RU" dirty="0" err="1" smtClean="0">
                <a:latin typeface="Times New Roman" pitchFamily="18" charset="0"/>
                <a:cs typeface="Times New Roman" pitchFamily="18" charset="0"/>
              </a:rPr>
              <a:t>қолайсыз экологиялық жағдайы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аудандардан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оралды</a:t>
            </a:r>
            <a:r>
              <a:rPr lang="ru-RU" dirty="0" smtClean="0">
                <a:latin typeface="Times New Roman" pitchFamily="18" charset="0"/>
                <a:cs typeface="Times New Roman" pitchFamily="18" charset="0"/>
              </a:rPr>
              <a:t>;</a:t>
            </a:r>
          </a:p>
          <a:p>
            <a:pPr algn="just">
              <a:buFont typeface="Wingdings" pitchFamily="2" charset="2"/>
              <a:buChar char="Ø"/>
            </a:pPr>
            <a:r>
              <a:rPr lang="ru-RU" dirty="0" err="1" smtClean="0">
                <a:latin typeface="Times New Roman" pitchFamily="18" charset="0"/>
                <a:cs typeface="Times New Roman" pitchFamily="18" charset="0"/>
              </a:rPr>
              <a:t>қысқа уақыт 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безгегі</a:t>
            </a:r>
            <a:r>
              <a:rPr lang="ru-RU" dirty="0" smtClean="0">
                <a:latin typeface="Times New Roman" pitchFamily="18" charset="0"/>
                <a:cs typeface="Times New Roman" pitchFamily="18" charset="0"/>
              </a:rPr>
              <a:t>, стоматит </a:t>
            </a:r>
            <a:r>
              <a:rPr lang="ru-RU" dirty="0" err="1" smtClean="0">
                <a:latin typeface="Times New Roman" pitchFamily="18" charset="0"/>
                <a:cs typeface="Times New Roman" pitchFamily="18" charset="0"/>
              </a:rPr>
              <a:t>және жұлдыру эпизодтары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a:t>
            </a:r>
          </a:p>
          <a:p>
            <a:pPr algn="just">
              <a:buFont typeface="Wingdings" pitchFamily="2" charset="2"/>
              <a:buChar char="Ø"/>
            </a:pPr>
            <a:r>
              <a:rPr lang="ru-RU" dirty="0" err="1" smtClean="0">
                <a:latin typeface="Times New Roman" pitchFamily="18" charset="0"/>
                <a:cs typeface="Times New Roman" pitchFamily="18" charset="0"/>
              </a:rPr>
              <a:t>айқын әлсіздікке шағымданады, қызыл иектен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a:t>
            </a:r>
            <a:r>
              <a:rPr lang="ru-RU" dirty="0" smtClean="0">
                <a:latin typeface="Times New Roman" pitchFamily="18" charset="0"/>
                <a:cs typeface="Times New Roman" pitchFamily="18" charset="0"/>
              </a:rPr>
              <a:t>кету </a:t>
            </a:r>
            <a:r>
              <a:rPr lang="ru-RU" dirty="0" err="1" smtClean="0">
                <a:latin typeface="Times New Roman" pitchFamily="18" charset="0"/>
                <a:cs typeface="Times New Roman" pitchFamily="18" charset="0"/>
              </a:rPr>
              <a:t>байқалады</a:t>
            </a:r>
            <a:r>
              <a:rPr lang="ru-RU" dirty="0" smtClean="0">
                <a:latin typeface="Times New Roman" pitchFamily="18" charset="0"/>
                <a:cs typeface="Times New Roman" pitchFamily="18" charset="0"/>
              </a:rPr>
              <a:t>.</a:t>
            </a:r>
          </a:p>
          <a:p>
            <a:pPr algn="just">
              <a:buFont typeface="Wingdings" pitchFamily="2" charset="2"/>
              <a:buChar char="Ø"/>
            </a:pP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диагнозын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дәрігер 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анализінің нәтижелері 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растайды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Перифериялық қан жағындысында нейтрофилдер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лейкоциттер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санының төмендеуі анықталады: лейкоциттер</a:t>
            </a:r>
            <a:r>
              <a:rPr lang="ru-RU" dirty="0" smtClean="0">
                <a:latin typeface="Times New Roman" pitchFamily="18" charset="0"/>
                <a:cs typeface="Times New Roman" pitchFamily="18" charset="0"/>
              </a:rPr>
              <a:t> саны 1000 в </a:t>
            </a:r>
            <a:r>
              <a:rPr lang="ru-RU" dirty="0" err="1" smtClean="0">
                <a:latin typeface="Times New Roman" pitchFamily="18" charset="0"/>
                <a:cs typeface="Times New Roman" pitchFamily="18" charset="0"/>
              </a:rPr>
              <a:t>мкл-ден</a:t>
            </a:r>
            <a:r>
              <a:rPr lang="ru-RU" dirty="0" smtClean="0">
                <a:latin typeface="Times New Roman" pitchFamily="18" charset="0"/>
                <a:cs typeface="Times New Roman" pitchFamily="18" charset="0"/>
              </a:rPr>
              <a:t> аз, ал </a:t>
            </a:r>
            <a:r>
              <a:rPr lang="ru-RU" dirty="0" err="1" smtClean="0">
                <a:latin typeface="Times New Roman" pitchFamily="18" charset="0"/>
                <a:cs typeface="Times New Roman" pitchFamily="18" charset="0"/>
              </a:rPr>
              <a:t>нейтрофилдер</a:t>
            </a:r>
            <a:r>
              <a:rPr lang="ru-RU" dirty="0" smtClean="0">
                <a:latin typeface="Times New Roman" pitchFamily="18" charset="0"/>
                <a:cs typeface="Times New Roman" pitchFamily="18" charset="0"/>
              </a:rPr>
              <a:t> 750 в </a:t>
            </a:r>
            <a:r>
              <a:rPr lang="ru-RU" dirty="0" err="1" smtClean="0">
                <a:latin typeface="Times New Roman" pitchFamily="18" charset="0"/>
                <a:cs typeface="Times New Roman" pitchFamily="18" charset="0"/>
              </a:rPr>
              <a:t>мкл-ден</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жағдайларда </a:t>
            </a:r>
            <a:r>
              <a:rPr lang="ru-RU" dirty="0" smtClean="0">
                <a:latin typeface="Times New Roman" pitchFamily="18" charset="0"/>
                <a:cs typeface="Times New Roman" pitchFamily="18" charset="0"/>
              </a:rPr>
              <a:t>анемия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тромбоцитопения </a:t>
            </a:r>
            <a:r>
              <a:rPr lang="ru-RU" dirty="0" err="1" smtClean="0">
                <a:latin typeface="Times New Roman" pitchFamily="18" charset="0"/>
                <a:cs typeface="Times New Roman" pitchFamily="18" charset="0"/>
              </a:rPr>
              <a:t>байқалады</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Патологиялық процестің сипатын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нақтылау үшін сүйек кемігін</a:t>
            </a:r>
            <a:r>
              <a:rPr lang="ru-RU" dirty="0" smtClean="0">
                <a:latin typeface="Times New Roman" pitchFamily="18" charset="0"/>
                <a:cs typeface="Times New Roman" pitchFamily="18" charset="0"/>
              </a:rPr>
              <a:t> тесу </a:t>
            </a:r>
            <a:r>
              <a:rPr lang="ru-RU" dirty="0" err="1" smtClean="0">
                <a:latin typeface="Times New Roman" pitchFamily="18" charset="0"/>
                <a:cs typeface="Times New Roman" pitchFamily="18" charset="0"/>
              </a:rPr>
              <a:t>жүргізіледі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61615" y="610317"/>
            <a:ext cx="4681538" cy="584775"/>
          </a:xfrm>
          <a:prstGeom prst="rect">
            <a:avLst/>
          </a:prstGeom>
        </p:spPr>
        <p:txBody>
          <a:bodyPr wrap="none">
            <a:spAutoFit/>
          </a:bodyPr>
          <a:lstStyle/>
          <a:p>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Агранулоцитозды</a:t>
            </a:r>
            <a:r>
              <a:rPr lang="ru-RU"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 </a:t>
            </a:r>
            <a:r>
              <a:rPr lang="ru-RU" sz="32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емдеу</a:t>
            </a:r>
            <a:endParaRPr lang="ru-RU" sz="32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941695" y="1801503"/>
            <a:ext cx="10208526" cy="3693319"/>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Асептикалық жағдай 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a:t>
            </a:r>
            <a:r>
              <a:rPr lang="ru-RU" dirty="0" smtClean="0">
                <a:latin typeface="Times New Roman" pitchFamily="18" charset="0"/>
                <a:cs typeface="Times New Roman" pitchFamily="18" charset="0"/>
              </a:rPr>
              <a:t>гематология </a:t>
            </a:r>
            <a:r>
              <a:rPr lang="ru-RU" dirty="0" err="1" smtClean="0">
                <a:latin typeface="Times New Roman" pitchFamily="18" charset="0"/>
                <a:cs typeface="Times New Roman" pitchFamily="18" charset="0"/>
              </a:rPr>
              <a:t>бөліміне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боксқа жатқызу қажет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нұсқауларға сәйкес, агранулоцитоз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терапиясы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гемопоэздің бұзылуына себеп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факторды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жоюдан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басталады.Б</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актериялық қабынудың дамуын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болдырмау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сүйек кемігінің жұмысына патологиялық әсер етпейтін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кең спектрлі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антибиотиктер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тағайындалады.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құрамындағы айқын өзгерістер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эритроциттік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суспензияны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тромбоциттер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концентратын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құю жүргізіледі.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Науқастарға симптоматикалық құралдар тағайындалады, қажет болған жағдайда плазмаферез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сеанстары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өткізіледі.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Зақымданудың иммундық сипатында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глюкокортикостероидтармен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Лейкоциттер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синтезін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ынталандыратын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препараттарды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қолдануға болады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Агранулоцитоздың алдын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алу</a:t>
            </a:r>
            <a:r>
              <a:rPr lang="ru-RU" b="1" dirty="0" smtClean="0">
                <a:latin typeface="Times New Roman" pitchFamily="18" charset="0"/>
                <a:cs typeface="Times New Roman" pitchFamily="18" charset="0"/>
              </a:rPr>
              <a:t> (профилактика). </a:t>
            </a:r>
            <a:r>
              <a:rPr lang="ru-RU" dirty="0" err="1" smtClean="0">
                <a:latin typeface="Times New Roman" pitchFamily="18" charset="0"/>
                <a:cs typeface="Times New Roman" pitchFamily="18" charset="0"/>
              </a:rPr>
              <a:t>Алдын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нейтропенияны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тудыруы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 препараттарды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қабылдауды бақылау.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Антибиотиктерді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ауырсынуды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антипиретиктерді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жүйесіз қабылдауға қан реакциясын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дамыту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мүмкіндігі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пациенттермен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міндетті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кеңесу.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Цитостатиктермен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химиотерапиямен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сәулеленумен емделетін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науқастарда клиникалық қан анализін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үнемі тексеріп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маңызды.</a:t>
            </a: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32865" y="364657"/>
            <a:ext cx="3257045" cy="584775"/>
          </a:xfrm>
          <a:prstGeom prst="rect">
            <a:avLst/>
          </a:prstGeom>
        </p:spPr>
        <p:txBody>
          <a:bodyPr wrap="none">
            <a:spAutoFit/>
          </a:bodyPr>
          <a:lstStyle/>
          <a:p>
            <a:r>
              <a:rPr lang="kk-KZ"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Агранулоциттер</a:t>
            </a:r>
            <a:endParaRPr lang="ru-RU" sz="3200" b="1" dirty="0">
              <a:ln w="10541" cmpd="sng">
                <a:solidFill>
                  <a:schemeClr val="accent1">
                    <a:shade val="88000"/>
                    <a:satMod val="110000"/>
                  </a:schemeClr>
                </a:solidFill>
                <a:prstDash val="solid"/>
              </a:ln>
              <a:solidFill>
                <a:schemeClr val="accent3">
                  <a:lumMod val="50000"/>
                </a:schemeClr>
              </a:solidFill>
            </a:endParaRPr>
          </a:p>
        </p:txBody>
      </p:sp>
      <p:sp>
        <p:nvSpPr>
          <p:cNvPr id="7" name="Прямоугольник 6"/>
          <p:cNvSpPr/>
          <p:nvPr/>
        </p:nvSpPr>
        <p:spPr>
          <a:xfrm>
            <a:off x="655092" y="1276235"/>
            <a:ext cx="10699845" cy="4524315"/>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a:t>
            </a:r>
            <a:r>
              <a:rPr lang="ru-RU" dirty="0" smtClean="0">
                <a:latin typeface="Times New Roman" pitchFamily="18" charset="0"/>
                <a:cs typeface="Times New Roman" pitchFamily="18" charset="0"/>
              </a:rPr>
              <a:t>грек. </a:t>
            </a:r>
            <a:r>
              <a:rPr lang="el-GR" dirty="0" smtClean="0">
                <a:latin typeface="Times New Roman" pitchFamily="18" charset="0"/>
                <a:cs typeface="Times New Roman" pitchFamily="18" charset="0"/>
              </a:rPr>
              <a:t>α-</a:t>
            </a:r>
            <a:r>
              <a:rPr lang="ru-RU" dirty="0" err="1" smtClean="0">
                <a:latin typeface="Times New Roman" pitchFamily="18" charset="0"/>
                <a:cs typeface="Times New Roman" pitchFamily="18" charset="0"/>
              </a:rPr>
              <a:t>теріс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бөлшек, </a:t>
            </a:r>
            <a:r>
              <a:rPr lang="ru-RU" dirty="0" smtClean="0">
                <a:latin typeface="Times New Roman" pitchFamily="18" charset="0"/>
                <a:cs typeface="Times New Roman" pitchFamily="18" charset="0"/>
              </a:rPr>
              <a:t>лат. </a:t>
            </a:r>
            <a:r>
              <a:rPr lang="en-US" dirty="0" err="1" smtClean="0">
                <a:latin typeface="Times New Roman" pitchFamily="18" charset="0"/>
                <a:cs typeface="Times New Roman" pitchFamily="18" charset="0"/>
              </a:rPr>
              <a:t>granulum</a:t>
            </a:r>
            <a:r>
              <a:rPr lang="en-US"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астық" және </a:t>
            </a:r>
            <a:r>
              <a:rPr lang="ru-RU" dirty="0" smtClean="0">
                <a:latin typeface="Times New Roman" pitchFamily="18" charset="0"/>
                <a:cs typeface="Times New Roman" pitchFamily="18" charset="0"/>
              </a:rPr>
              <a:t>т.б. - грек. </a:t>
            </a:r>
            <a:r>
              <a:rPr lang="el-GR" dirty="0" smtClean="0">
                <a:latin typeface="Times New Roman" pitchFamily="18" charset="0"/>
                <a:cs typeface="Times New Roman" pitchFamily="18" charset="0"/>
              </a:rPr>
              <a:t>κύτος — "</a:t>
            </a:r>
            <a:r>
              <a:rPr lang="ru-RU" dirty="0" err="1" smtClean="0">
                <a:latin typeface="Times New Roman" pitchFamily="18" charset="0"/>
                <a:cs typeface="Times New Roman" pitchFamily="18" charset="0"/>
              </a:rPr>
              <a:t>сыйымдылық"</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цитоплазмасында</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азурофильді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түйіршіктер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лейкоциттер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гранулоциттерден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айырмашылығы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спецификалық және спецификалық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азурофильді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түйіршіктер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Түйіршіксіз лейкоциттер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моноциттерге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гуморальды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негізі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бактерияларды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бөтен ақуызды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бөлшектерді жұтқанда (мұның бәрі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атауға 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арналған 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байланысқан 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ерімейтін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кешендер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түзеді, содан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Моноциттер-бұл уақыт өте келе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макрофагтарға айналатын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иммунитетке</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вирустар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бактерияларды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сіңіреді</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гуморальды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иммунитетке</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қатысады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лимфоциттерге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ағзада</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жау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болғандығы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береді</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Агранулоциттер</a:t>
            </a:r>
            <a:r>
              <a:rPr lang="ru-RU" dirty="0" smtClean="0">
                <a:latin typeface="Times New Roman" pitchFamily="18" charset="0"/>
                <a:cs typeface="Times New Roman" pitchFamily="18" charset="0"/>
              </a:rPr>
              <a:t>:</a:t>
            </a:r>
          </a:p>
          <a:p>
            <a:pPr algn="just">
              <a:buFont typeface="Arial" pitchFamily="34" charset="0"/>
              <a:buChar char="•"/>
            </a:pP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a:t>
            </a:r>
          </a:p>
          <a:p>
            <a:pPr algn="just">
              <a:buFont typeface="Arial" pitchFamily="34" charset="0"/>
              <a:buChar char="•"/>
            </a:pPr>
            <a:r>
              <a:rPr lang="en-US" dirty="0" smtClean="0">
                <a:latin typeface="Times New Roman" pitchFamily="18" charset="0"/>
                <a:cs typeface="Times New Roman" pitchFamily="18" charset="0"/>
              </a:rPr>
              <a:t>T </a:t>
            </a:r>
            <a:r>
              <a:rPr lang="ru-RU" dirty="0" err="1" smtClean="0">
                <a:latin typeface="Times New Roman" pitchFamily="18" charset="0"/>
                <a:cs typeface="Times New Roman" pitchFamily="18" charset="0"/>
              </a:rPr>
              <a:t>жасушасы</a:t>
            </a:r>
            <a:endParaRPr lang="ru-RU"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B </a:t>
            </a:r>
            <a:r>
              <a:rPr lang="ru-RU" dirty="0" err="1" smtClean="0">
                <a:latin typeface="Times New Roman" pitchFamily="18" charset="0"/>
                <a:cs typeface="Times New Roman" pitchFamily="18" charset="0"/>
              </a:rPr>
              <a:t>жасушасы</a:t>
            </a:r>
            <a:endParaRPr lang="ru-RU" dirty="0" smtClean="0">
              <a:latin typeface="Times New Roman" pitchFamily="18" charset="0"/>
              <a:cs typeface="Times New Roman" pitchFamily="18" charset="0"/>
            </a:endParaRPr>
          </a:p>
          <a:p>
            <a:pPr algn="just">
              <a:buFont typeface="Arial" pitchFamily="34" charset="0"/>
              <a:buChar char="•"/>
            </a:pPr>
            <a:r>
              <a:rPr lang="en-US" dirty="0" smtClean="0">
                <a:latin typeface="Times New Roman" pitchFamily="18" charset="0"/>
                <a:cs typeface="Times New Roman" pitchFamily="18" charset="0"/>
              </a:rPr>
              <a:t>NK </a:t>
            </a:r>
            <a:r>
              <a:rPr lang="ru-RU" dirty="0" err="1" smtClean="0">
                <a:latin typeface="Times New Roman" pitchFamily="18" charset="0"/>
                <a:cs typeface="Times New Roman" pitchFamily="18" charset="0"/>
              </a:rPr>
              <a:t>ұяшығы</a:t>
            </a:r>
            <a:endParaRPr lang="ru-RU" dirty="0" smtClean="0">
              <a:latin typeface="Times New Roman" pitchFamily="18" charset="0"/>
              <a:cs typeface="Times New Roman" pitchFamily="18" charset="0"/>
            </a:endParaRPr>
          </a:p>
          <a:p>
            <a:pPr algn="just">
              <a:buFont typeface="Arial" pitchFamily="34" charset="0"/>
              <a:buChar char="•"/>
            </a:pPr>
            <a:r>
              <a:rPr lang="ru-RU" dirty="0" err="1" smtClean="0">
                <a:latin typeface="Times New Roman" pitchFamily="18" charset="0"/>
                <a:cs typeface="Times New Roman" pitchFamily="18" charset="0"/>
              </a:rPr>
              <a:t>Мононуклеарлы</a:t>
            </a:r>
            <a:r>
              <a:rPr lang="ru-RU" dirty="0" smtClean="0">
                <a:latin typeface="Times New Roman" pitchFamily="18" charset="0"/>
                <a:cs typeface="Times New Roman" pitchFamily="18" charset="0"/>
              </a:rPr>
              <a:t> фагоцит</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8615" y="506190"/>
            <a:ext cx="7165075" cy="5632311"/>
          </a:xfrm>
          <a:prstGeom prst="rect">
            <a:avLst/>
          </a:prstGeom>
        </p:spPr>
        <p:txBody>
          <a:bodyPr wrap="square">
            <a:spAutoFit/>
          </a:bodyPr>
          <a:lstStyle/>
          <a:p>
            <a:pPr algn="just"/>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Моноциттер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адамның барлық перифериялық қан ақ қан жасушаларының шамамен</a:t>
            </a:r>
            <a:r>
              <a:rPr lang="ru-RU" dirty="0" smtClean="0">
                <a:latin typeface="Times New Roman" pitchFamily="18" charset="0"/>
                <a:cs typeface="Times New Roman" pitchFamily="18" charset="0"/>
              </a:rPr>
              <a:t> 10% </a:t>
            </a:r>
            <a:r>
              <a:rPr lang="ru-RU" dirty="0" err="1" smtClean="0">
                <a:latin typeface="Times New Roman" pitchFamily="18" charset="0"/>
                <a:cs typeface="Times New Roman" pitchFamily="18" charset="0"/>
              </a:rPr>
              <a:t>құрайтын айналымдағы қан жасушаларын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айналымына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агранулоциттер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гранулоциттерге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ортақ миелоидты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прекурсордан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Моноциттердің айналымдағы қанда </a:t>
            </a:r>
            <a:r>
              <a:rPr lang="ru-RU" dirty="0" smtClean="0">
                <a:latin typeface="Times New Roman" pitchFamily="18" charset="0"/>
                <a:cs typeface="Times New Roman" pitchFamily="18" charset="0"/>
              </a:rPr>
              <a:t>болу </a:t>
            </a:r>
            <a:r>
              <a:rPr lang="ru-RU" dirty="0" err="1" smtClean="0">
                <a:latin typeface="Times New Roman" pitchFamily="18" charset="0"/>
                <a:cs typeface="Times New Roman" pitchFamily="18" charset="0"/>
              </a:rPr>
              <a:t>ұзақтығының қысқа болуына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шамамен</a:t>
            </a:r>
            <a:r>
              <a:rPr lang="ru-RU" dirty="0" smtClean="0">
                <a:latin typeface="Times New Roman" pitchFamily="18" charset="0"/>
                <a:cs typeface="Times New Roman" pitchFamily="18" charset="0"/>
              </a:rPr>
              <a:t> 3 </a:t>
            </a:r>
            <a:r>
              <a:rPr lang="ru-RU" dirty="0" err="1" smtClean="0">
                <a:latin typeface="Times New Roman" pitchFamily="18" charset="0"/>
                <a:cs typeface="Times New Roman" pitchFamily="18" charset="0"/>
              </a:rPr>
              <a:t>күн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тіндік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пулының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айтқанда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қысқа өмір сүретін дендритті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тұрақты жаңаруын қамтамасыз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миелоидты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прекурсорлардың </a:t>
            </a:r>
            <a:r>
              <a:rPr lang="ru-RU" dirty="0" smtClean="0">
                <a:latin typeface="Times New Roman" pitchFamily="18" charset="0"/>
                <a:cs typeface="Times New Roman" pitchFamily="18" charset="0"/>
              </a:rPr>
              <a:t>резервуары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саналады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Бастапқыда қанмен айналатын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морфологияға және олардың нақты тығыздығына қарай жіктеуге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тырысты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сипаттамалар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өте гетерогенді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тиісті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ерекшелікке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моноциттерді</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гистологиялық белгілері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ажырату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өте қиын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әртүрлі физиологиялық белгілермен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түрлерге бөлуге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алғашқы ойлар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моноциттердің морфологиясы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антигендік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маркерлердің дифференциалды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экспрессиясы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ерекшеленетін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алғашқы субпопуляциясы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анықталған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CD14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CD16.</a:t>
            </a:r>
            <a:endParaRPr lang="ru-RU" dirty="0">
              <a:latin typeface="Times New Roman" pitchFamily="18" charset="0"/>
              <a:cs typeface="Times New Roman" pitchFamily="18" charset="0"/>
            </a:endParaRPr>
          </a:p>
        </p:txBody>
      </p:sp>
      <p:pic>
        <p:nvPicPr>
          <p:cNvPr id="1026" name="Picture 2" descr="https://medach.pro/uploads/image/url/3239/wfzbm-Lga4o.jpg"/>
          <p:cNvPicPr>
            <a:picLocks noChangeAspect="1" noChangeArrowheads="1"/>
          </p:cNvPicPr>
          <p:nvPr/>
        </p:nvPicPr>
        <p:blipFill>
          <a:blip r:embed="rId2" cstate="print"/>
          <a:srcRect/>
          <a:stretch>
            <a:fillRect/>
          </a:stretch>
        </p:blipFill>
        <p:spPr bwMode="auto">
          <a:xfrm>
            <a:off x="7915702" y="1256660"/>
            <a:ext cx="3720626" cy="4025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9891" y="447051"/>
            <a:ext cx="5713863" cy="5632311"/>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моноциттері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өздерінің бастауларын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гемопоэтикалық дің жасушаларынан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прекурсорларды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дәйекті түрде дифференцировкасы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түзіледі.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Моноциттерге</a:t>
            </a:r>
            <a:r>
              <a:rPr lang="ru-RU" dirty="0" smtClean="0">
                <a:latin typeface="Times New Roman" pitchFamily="18" charset="0"/>
                <a:cs typeface="Times New Roman" pitchFamily="18" charset="0"/>
              </a:rPr>
              <a:t> дифференциация </a:t>
            </a:r>
            <a:r>
              <a:rPr lang="ru-RU" dirty="0" err="1" smtClean="0">
                <a:latin typeface="Times New Roman" pitchFamily="18" charset="0"/>
                <a:cs typeface="Times New Roman" pitchFamily="18" charset="0"/>
              </a:rPr>
              <a:t>жолы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алғашқы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миелоидты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прекурсорлық жасуша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гранулоцитарлы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прекурсор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қатар, </a:t>
            </a:r>
            <a:r>
              <a:rPr lang="ru-RU" dirty="0" smtClean="0">
                <a:latin typeface="Times New Roman" pitchFamily="18" charset="0"/>
                <a:cs typeface="Times New Roman" pitchFamily="18" charset="0"/>
              </a:rPr>
              <a:t>2006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ерекше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клоногендік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прекурсорлар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гранулоцитарлық-макрофагтық прекурсорлардан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айырмашылығы гранулоциттік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эритроидты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мегакариоциттік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өскіндерді тудырмайды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макрофагтар</a:t>
            </a:r>
            <a:r>
              <a:rPr lang="ru-RU" dirty="0" smtClean="0">
                <a:latin typeface="Times New Roman" pitchFamily="18" charset="0"/>
                <a:cs typeface="Times New Roman" pitchFamily="18" charset="0"/>
              </a:rPr>
              <a:t> мен резидент </a:t>
            </a:r>
            <a:r>
              <a:rPr lang="ru-RU" dirty="0" err="1" smtClean="0">
                <a:latin typeface="Times New Roman" pitchFamily="18" charset="0"/>
                <a:cs typeface="Times New Roman" pitchFamily="18" charset="0"/>
              </a:rPr>
              <a:t>дендритті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түрлерінің өсуін қамтамасыз етеді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Мұндай прекурсорлар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тудыратынына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ұқсас, </a:t>
            </a:r>
            <a:r>
              <a:rPr lang="ru-RU" dirty="0" smtClean="0">
                <a:latin typeface="Times New Roman" pitchFamily="18" charset="0"/>
                <a:cs typeface="Times New Roman" pitchFamily="18" charset="0"/>
              </a:rPr>
              <a:t>с</a:t>
            </a:r>
            <a:r>
              <a:rPr lang="kk-KZ" dirty="0" smtClean="0">
                <a:latin typeface="Times New Roman" pitchFamily="18" charset="0"/>
                <a:cs typeface="Times New Roman" pitchFamily="18" charset="0"/>
              </a:rPr>
              <a:t>оған сәйкес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дендритті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MDP) </a:t>
            </a:r>
            <a:r>
              <a:rPr lang="ru-RU" dirty="0" err="1" smtClean="0">
                <a:latin typeface="Times New Roman" pitchFamily="18" charset="0"/>
                <a:cs typeface="Times New Roman" pitchFamily="18" charset="0"/>
              </a:rPr>
              <a:t>прекурсорлары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кемігінің микроортасы</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MDP-</a:t>
            </a:r>
            <a:r>
              <a:rPr lang="ru-RU" dirty="0" err="1" smtClean="0">
                <a:latin typeface="Times New Roman" pitchFamily="18" charset="0"/>
                <a:cs typeface="Times New Roman" pitchFamily="18" charset="0"/>
              </a:rPr>
              <a:t>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қанға түсетін моноциттерге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дифференциациялауға итермелейді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30722" name="Picture 2" descr="Моноциты — Википедия"/>
          <p:cNvPicPr>
            <a:picLocks noChangeAspect="1" noChangeArrowheads="1"/>
          </p:cNvPicPr>
          <p:nvPr/>
        </p:nvPicPr>
        <p:blipFill>
          <a:blip r:embed="rId2" cstate="print"/>
          <a:srcRect/>
          <a:stretch>
            <a:fillRect/>
          </a:stretch>
        </p:blipFill>
        <p:spPr bwMode="auto">
          <a:xfrm>
            <a:off x="7404297" y="1480733"/>
            <a:ext cx="3834255" cy="371906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6" name="TextBox 5"/>
          <p:cNvSpPr txBox="1"/>
          <p:nvPr/>
        </p:nvSpPr>
        <p:spPr>
          <a:xfrm>
            <a:off x="832513" y="777923"/>
            <a:ext cx="10495128" cy="5078313"/>
          </a:xfrm>
          <a:prstGeom prst="rect">
            <a:avLst/>
          </a:prstGeom>
          <a:noFill/>
        </p:spPr>
        <p:txBody>
          <a:bodyPr wrap="square" rtlCol="0">
            <a:spAutoFit/>
          </a:bodyPr>
          <a:lstStyle/>
          <a:p>
            <a:pPr algn="just"/>
            <a:r>
              <a:rPr lang="kk-KZ"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грек. </a:t>
            </a:r>
            <a:r>
              <a:rPr lang="el-GR" dirty="0" smtClean="0">
                <a:latin typeface="Times New Roman" pitchFamily="18" charset="0"/>
                <a:cs typeface="Times New Roman" pitchFamily="18" charset="0"/>
              </a:rPr>
              <a:t>κύτος — «</a:t>
            </a:r>
            <a:r>
              <a:rPr lang="ru-RU" dirty="0" err="1" smtClean="0">
                <a:latin typeface="Times New Roman" pitchFamily="18" charset="0"/>
                <a:cs typeface="Times New Roman" pitchFamily="18" charset="0"/>
              </a:rPr>
              <a:t>ыдыс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мұнда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қанның ақ торшаларының кішірек</a:t>
            </a:r>
            <a:r>
              <a:rPr lang="ru-RU" dirty="0" smtClean="0">
                <a:latin typeface="Times New Roman" pitchFamily="18" charset="0"/>
                <a:cs typeface="Times New Roman" pitchFamily="18" charset="0"/>
              </a:rPr>
              <a:t> (6— 10 мкм), </a:t>
            </a:r>
            <a:r>
              <a:rPr lang="ru-RU" dirty="0" err="1" smtClean="0">
                <a:latin typeface="Times New Roman" pitchFamily="18" charset="0"/>
                <a:cs typeface="Times New Roman" pitchFamily="18" charset="0"/>
              </a:rPr>
              <a:t>дөңгелек түрі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ағзасында кеңінен тараған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тобына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Ересек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адамның ағзасында </a:t>
            </a:r>
            <a:r>
              <a:rPr lang="ru-RU" dirty="0" smtClean="0">
                <a:latin typeface="Times New Roman" pitchFamily="18" charset="0"/>
                <a:cs typeface="Times New Roman" pitchFamily="18" charset="0"/>
              </a:rPr>
              <a:t>10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яғни дененің әрбір </a:t>
            </a:r>
            <a:r>
              <a:rPr lang="ru-RU" dirty="0" smtClean="0">
                <a:latin typeface="Times New Roman" pitchFamily="18" charset="0"/>
                <a:cs typeface="Times New Roman" pitchFamily="18" charset="0"/>
              </a:rPr>
              <a:t>10-шы </a:t>
            </a:r>
            <a:r>
              <a:rPr lang="ru-RU" dirty="0" err="1" smtClean="0">
                <a:latin typeface="Times New Roman" pitchFamily="18" charset="0"/>
                <a:cs typeface="Times New Roman" pitchFamily="18" charset="0"/>
              </a:rPr>
              <a:t>жасушасы</a:t>
            </a:r>
            <a:r>
              <a:rPr lang="ru-RU" dirty="0" smtClean="0">
                <a:latin typeface="Times New Roman" pitchFamily="18" charset="0"/>
                <a:cs typeface="Times New Roman" pitchFamily="18" charset="0"/>
              </a:rPr>
              <a:t> – лимфоцит.</a:t>
            </a:r>
          </a:p>
          <a:p>
            <a:pPr algn="just"/>
            <a:r>
              <a:rPr lang="ru-RU" dirty="0" err="1" smtClean="0">
                <a:latin typeface="Times New Roman" pitchFamily="18" charset="0"/>
                <a:cs typeface="Times New Roman" pitchFamily="18" charset="0"/>
              </a:rPr>
              <a:t>Барлық лимфоциттердің ортақ көзі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 қабілетті бағаналы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Лимфоциттердің дамуының бастапқы кезені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кемігінде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өтеді (эмбрионалдық кезеңде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сарыуыз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қапшығымен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бауырда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диаметрі</a:t>
            </a:r>
            <a:r>
              <a:rPr lang="ru-RU" dirty="0" smtClean="0">
                <a:latin typeface="Times New Roman" pitchFamily="18" charset="0"/>
                <a:cs typeface="Times New Roman" pitchFamily="18" charset="0"/>
              </a:rPr>
              <a:t> 7-9мкм </a:t>
            </a:r>
            <a:r>
              <a:rPr lang="ru-RU" dirty="0" err="1" smtClean="0">
                <a:latin typeface="Times New Roman" pitchFamily="18" charset="0"/>
                <a:cs typeface="Times New Roman" pitchFamily="18" charset="0"/>
              </a:rPr>
              <a:t>дөңгелек және сопақша 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ядросы</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цитоплазмасы</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және цитоплазмалық грануласы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өте аз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дөңгелекше 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a:t>
            </a:r>
            <a:r>
              <a:rPr lang="ru-RU" dirty="0" smtClean="0">
                <a:latin typeface="Times New Roman" pitchFamily="18" charset="0"/>
                <a:cs typeface="Times New Roman" pitchFamily="18" charset="0"/>
              </a:rPr>
              <a:t>.</a:t>
            </a:r>
          </a:p>
          <a:p>
            <a:pPr algn="just"/>
            <a:r>
              <a:rPr lang="ru-RU" dirty="0" err="1" smtClean="0">
                <a:latin typeface="Times New Roman" pitchFamily="18" charset="0"/>
                <a:cs typeface="Times New Roman" pitchFamily="18" charset="0"/>
              </a:rPr>
              <a:t>Цитоплазмасы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жіңішке жиек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тәрізді, хроматинге</a:t>
            </a:r>
            <a:r>
              <a:rPr lang="ru-RU" dirty="0" smtClean="0">
                <a:latin typeface="Times New Roman" pitchFamily="18" charset="0"/>
                <a:cs typeface="Times New Roman" pitchFamily="18" charset="0"/>
              </a:rPr>
              <a:t> бай, </a:t>
            </a:r>
            <a:r>
              <a:rPr lang="ru-RU" dirty="0" err="1" smtClean="0">
                <a:latin typeface="Times New Roman" pitchFamily="18" charset="0"/>
                <a:cs typeface="Times New Roman" pitchFamily="18" charset="0"/>
              </a:rPr>
              <a:t>жедел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жылжи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рөл атқарады.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топқа бөлінеді: </a:t>
            </a: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 майынан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шығады, қан иммунитетінің сақталу және дамуын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қадағалайды.</a:t>
            </a:r>
            <a:r>
              <a:rPr lang="ru-RU" dirty="0" smtClean="0">
                <a:latin typeface="Times New Roman" pitchFamily="18" charset="0"/>
                <a:cs typeface="Times New Roman" pitchFamily="18" charset="0"/>
              </a:rPr>
              <a:t> Т-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тимустан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шығады, торша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қадағалайды.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Лимфоциттердің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 аралас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өсінділері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pPr marL="342900" indent="-342900" algn="just">
              <a:buAutoNum type="arabicParenR"/>
            </a:pPr>
            <a:r>
              <a:rPr lang="ru-RU" dirty="0" err="1" smtClean="0">
                <a:latin typeface="Times New Roman" pitchFamily="18" charset="0"/>
                <a:cs typeface="Times New Roman" pitchFamily="18" charset="0"/>
              </a:rPr>
              <a:t>жетілген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болашақ реципиенттің сенсибильденген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эритроциттерін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қолданып алынады</a:t>
            </a:r>
            <a:r>
              <a:rPr lang="ru-RU" dirty="0" smtClean="0">
                <a:latin typeface="Times New Roman" pitchFamily="18" charset="0"/>
                <a:cs typeface="Times New Roman" pitchFamily="18" charset="0"/>
              </a:rPr>
              <a:t>;</a:t>
            </a:r>
          </a:p>
          <a:p>
            <a:pPr marL="342900" indent="-342900" algn="just">
              <a:buAutoNum type="arabicParenR"/>
            </a:pPr>
            <a:r>
              <a:rPr lang="ru-RU" dirty="0" err="1" smtClean="0">
                <a:latin typeface="Times New Roman" pitchFamily="18" charset="0"/>
                <a:cs typeface="Times New Roman" pitchFamily="18" charset="0"/>
              </a:rPr>
              <a:t>жетілмеген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антигенмен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иммунокомпетенттік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алған 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жетілмеген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шығады.</a:t>
            </a:r>
            <a:endParaRPr lang="ru-RU" dirty="0" smtClean="0">
              <a:latin typeface="Times New Roman" pitchFamily="18" charset="0"/>
              <a:cs typeface="Times New Roman" pitchFamily="18" charset="0"/>
            </a:endParaRPr>
          </a:p>
          <a:p>
            <a:pPr marL="342900" indent="-342900" algn="just">
              <a:buAutoNum type="arabicParenR"/>
            </a:pPr>
            <a:r>
              <a:rPr lang="ru-RU" dirty="0" err="1" smtClean="0">
                <a:latin typeface="Times New Roman" pitchFamily="18" charset="0"/>
                <a:cs typeface="Times New Roman" pitchFamily="18" charset="0"/>
              </a:rPr>
              <a:t>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иммунологиялық күші жоқ лимфоциттер</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6727" y="304002"/>
            <a:ext cx="7629100" cy="5909310"/>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Функционалды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бейімделгіш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жүйемен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сүтқоректілер организміндегі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жалғыз түрі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олардың дифференциациясы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антигенді</a:t>
            </a:r>
            <a:r>
              <a:rPr lang="ru-RU" dirty="0" smtClean="0">
                <a:latin typeface="Times New Roman" pitchFamily="18" charset="0"/>
                <a:cs typeface="Times New Roman" pitchFamily="18" charset="0"/>
              </a:rPr>
              <a:t> тану </a:t>
            </a:r>
            <a:r>
              <a:rPr lang="ru-RU" dirty="0" err="1" smtClean="0">
                <a:latin typeface="Times New Roman" pitchFamily="18" charset="0"/>
                <a:cs typeface="Times New Roman" pitchFamily="18" charset="0"/>
              </a:rPr>
              <a:t>рецепторларын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кодтайтын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гендердің айтарлықтай қайта құрылуымен жүреді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Антигенді</a:t>
            </a:r>
            <a:r>
              <a:rPr lang="ru-RU" dirty="0" smtClean="0">
                <a:latin typeface="Times New Roman" pitchFamily="18" charset="0"/>
                <a:cs typeface="Times New Roman" pitchFamily="18" charset="0"/>
              </a:rPr>
              <a:t> тану </a:t>
            </a:r>
            <a:r>
              <a:rPr lang="ru-RU" dirty="0" err="1" smtClean="0">
                <a:latin typeface="Times New Roman" pitchFamily="18" charset="0"/>
                <a:cs typeface="Times New Roman" pitchFamily="18" charset="0"/>
              </a:rPr>
              <a:t>рецепторларының қызметі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құрылымы 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В-лимфоциттерге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табиғи өлтіруші жасушаларға</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NKT </a:t>
            </a:r>
            <a:r>
              <a:rPr lang="ru-RU" dirty="0" err="1" smtClean="0">
                <a:latin typeface="Times New Roman" pitchFamily="18" charset="0"/>
                <a:cs typeface="Times New Roman" pitchFamily="18" charset="0"/>
              </a:rPr>
              <a:t>жасушаларына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иммундық жасушалардың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топтарына</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жатады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Лимфоциттің антигенді</a:t>
            </a:r>
            <a:r>
              <a:rPr lang="ru-RU" dirty="0" smtClean="0">
                <a:latin typeface="Times New Roman" pitchFamily="18" charset="0"/>
                <a:cs typeface="Times New Roman" pitchFamily="18" charset="0"/>
              </a:rPr>
              <a:t> тану </a:t>
            </a:r>
            <a:r>
              <a:rPr lang="ru-RU" dirty="0" err="1" smtClean="0">
                <a:latin typeface="Times New Roman" pitchFamily="18" charset="0"/>
                <a:cs typeface="Times New Roman" pitchFamily="18" charset="0"/>
              </a:rPr>
              <a:t>рецепторының антигенмен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иммундық жауапты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қосу үшін әлі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жеткіліксіз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Антигенді</a:t>
            </a:r>
            <a:r>
              <a:rPr lang="ru-RU" dirty="0" smtClean="0">
                <a:latin typeface="Times New Roman" pitchFamily="18" charset="0"/>
                <a:cs typeface="Times New Roman" pitchFamily="18" charset="0"/>
              </a:rPr>
              <a:t> тану </a:t>
            </a:r>
            <a:r>
              <a:rPr lang="ru-RU" dirty="0" err="1" smtClean="0">
                <a:latin typeface="Times New Roman" pitchFamily="18" charset="0"/>
                <a:cs typeface="Times New Roman" pitchFamily="18" charset="0"/>
              </a:rPr>
              <a:t>рецепторларынан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корецепторлар</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олардың активтенуі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жауаптың дамуы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қажет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күйде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В-лимфоциттер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ұсынатын жасушалардың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өзгертілген түрде таниды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Адаптивті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жауаптың іске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қосылуы В-лимфоциттердің лимфоидты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мүшелерде антиденелерді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түзетін плазмалық жасушаларға дифференциациялануымен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жүреді.</a:t>
            </a: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сияқты Т-клеткалар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ағынын тастап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қабыну ошағына ауысады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тікелей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жұқтырған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жояды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лейкоциттерді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соның 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эозинофилдерді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табиғи өлтіруші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ынталандыратын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цитокиндерді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шығарады</a:t>
            </a:r>
            <a:endParaRPr lang="ru-RU" dirty="0">
              <a:latin typeface="Times New Roman" pitchFamily="18" charset="0"/>
              <a:cs typeface="Times New Roman" pitchFamily="18" charset="0"/>
            </a:endParaRPr>
          </a:p>
        </p:txBody>
      </p:sp>
      <p:pic>
        <p:nvPicPr>
          <p:cNvPr id="32770" name="Picture 2" descr="T-лимфоциты и их циркуляция"/>
          <p:cNvPicPr>
            <a:picLocks noChangeAspect="1" noChangeArrowheads="1"/>
          </p:cNvPicPr>
          <p:nvPr/>
        </p:nvPicPr>
        <p:blipFill>
          <a:blip r:embed="rId2" cstate="print"/>
          <a:srcRect/>
          <a:stretch>
            <a:fillRect/>
          </a:stretch>
        </p:blipFill>
        <p:spPr bwMode="auto">
          <a:xfrm>
            <a:off x="8284189" y="2243835"/>
            <a:ext cx="3466533" cy="2188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Лимфоциты в крови: норма, причины отклонений, что значат"/>
          <p:cNvPicPr>
            <a:picLocks noChangeAspect="1" noChangeArrowheads="1"/>
          </p:cNvPicPr>
          <p:nvPr/>
        </p:nvPicPr>
        <p:blipFill>
          <a:blip r:embed="rId2" cstate="print"/>
          <a:srcRect/>
          <a:stretch>
            <a:fillRect/>
          </a:stretch>
        </p:blipFill>
        <p:spPr bwMode="auto">
          <a:xfrm>
            <a:off x="1910686" y="694260"/>
            <a:ext cx="8703575" cy="488812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4842" y="887104"/>
            <a:ext cx="7151427" cy="5355312"/>
          </a:xfrm>
          <a:prstGeom prst="rect">
            <a:avLst/>
          </a:prstGeom>
        </p:spPr>
        <p:txBody>
          <a:bodyPr wrap="square">
            <a:spAutoFit/>
          </a:bodyPr>
          <a:lstStyle/>
          <a:p>
            <a:pPr algn="just"/>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В-лимфоциттер</a:t>
            </a:r>
            <a:r>
              <a:rPr lang="ru-RU"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bursa </a:t>
            </a:r>
            <a:r>
              <a:rPr lang="en-US" i="1" dirty="0" err="1" smtClean="0">
                <a:latin typeface="Times New Roman" pitchFamily="18" charset="0"/>
                <a:cs typeface="Times New Roman" pitchFamily="18" charset="0"/>
              </a:rPr>
              <a:t>fabricii</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алғашқы рет</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мүшеде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ашылған</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айырша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безге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тимусқа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тәуелсіз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a:t>
            </a:r>
          </a:p>
          <a:p>
            <a:pPr algn="just"/>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В-лимфоциттер</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сүйектің қызыл кемігі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тимусқа соқпай, оның ықпалына түспей қан арқылы тікелей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шеткі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жасау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мүшелеріне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түйіндеріне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көкбауырға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түйіншелеріне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көбейіп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пісіп</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жетіліп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маманданып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әсерлі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эффекторлы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плазмоциттерге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айналады</a:t>
            </a:r>
            <a:r>
              <a:rPr lang="ru-RU" dirty="0" smtClean="0">
                <a:latin typeface="Times New Roman" pitchFamily="18" charset="0"/>
                <a:cs typeface="Times New Roman" pitchFamily="18" charset="0"/>
              </a:rPr>
              <a:t>.</a:t>
            </a:r>
          </a:p>
          <a:p>
            <a:pPr algn="just"/>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Плазмоциттер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сұйық ортасына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(қанға, лимфаға, ұлпа сүйығына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бөліп, адам</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жануарлар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денелеріндегі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сұйықтық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гуморальдық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қалыптастырады</a:t>
            </a:r>
            <a:r>
              <a:rPr lang="ru-RU" dirty="0" smtClean="0">
                <a:latin typeface="Times New Roman" pitchFamily="18" charset="0"/>
                <a:cs typeface="Times New Roman" pitchFamily="18" charset="0"/>
              </a:rPr>
              <a:t>.</a:t>
            </a:r>
          </a:p>
          <a:p>
            <a:pPr algn="just"/>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В-лимфоциттер</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құстардың клоакасындағы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фабриций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қалтасы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іспеттес</a:t>
            </a:r>
            <a:r>
              <a:rPr lang="ru-RU" dirty="0" smtClean="0">
                <a:latin typeface="Times New Roman" pitchFamily="18" charset="0"/>
                <a:cs typeface="Times New Roman" pitchFamily="18" charset="0"/>
              </a:rPr>
              <a:t>. Адам мен </a:t>
            </a:r>
            <a:r>
              <a:rPr lang="ru-RU" dirty="0" err="1" smtClean="0">
                <a:latin typeface="Times New Roman" pitchFamily="18" charset="0"/>
                <a:cs typeface="Times New Roman" pitchFamily="18" charset="0"/>
              </a:rPr>
              <a:t>жануарлар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денелерінде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мүшенің болмауына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клоака </a:t>
            </a:r>
            <a:r>
              <a:rPr lang="ru-RU" dirty="0" err="1" smtClean="0">
                <a:latin typeface="Times New Roman" pitchFamily="18" charset="0"/>
                <a:cs typeface="Times New Roman" pitchFamily="18" charset="0"/>
              </a:rPr>
              <a:t>қапшығының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сүйек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кемігі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майынан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лимфоциттердің мамандануына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ықпал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қызметін ащы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ішектің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мықын ішектің кілегейлі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қабығындағы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түйіншелері атқарады 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болжам</a:t>
            </a:r>
            <a:r>
              <a:rPr lang="ru-RU" dirty="0" smtClean="0">
                <a:latin typeface="Times New Roman" pitchFamily="18" charset="0"/>
                <a:cs typeface="Times New Roman" pitchFamily="18" charset="0"/>
              </a:rPr>
              <a:t> бар.</a:t>
            </a:r>
          </a:p>
          <a:p>
            <a:pPr algn="just"/>
            <a:r>
              <a:rPr lang="ru-RU" i="1"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В-лимфоциттер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гуморальдық иммунитетке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жауапты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Прямоугольник 2"/>
          <p:cNvSpPr/>
          <p:nvPr/>
        </p:nvSpPr>
        <p:spPr>
          <a:xfrm>
            <a:off x="4332865" y="214532"/>
            <a:ext cx="3119765" cy="584775"/>
          </a:xfrm>
          <a:prstGeom prst="rect">
            <a:avLst/>
          </a:prstGeom>
        </p:spPr>
        <p:txBody>
          <a:bodyPr wrap="none">
            <a:spAutoFit/>
          </a:bodyPr>
          <a:lstStyle/>
          <a:p>
            <a:r>
              <a:rPr lang="kk-KZ"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В</a:t>
            </a:r>
            <a:r>
              <a:rPr lang="en-US"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a:t>
            </a:r>
            <a:r>
              <a:rPr lang="kk-KZ" sz="32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лимфоциттер</a:t>
            </a:r>
            <a:endParaRPr lang="ru-RU" sz="3200" b="1" dirty="0">
              <a:ln w="10541" cmpd="sng">
                <a:solidFill>
                  <a:schemeClr val="accent1">
                    <a:shade val="88000"/>
                    <a:satMod val="110000"/>
                  </a:schemeClr>
                </a:solidFill>
                <a:prstDash val="solid"/>
              </a:ln>
              <a:solidFill>
                <a:schemeClr val="accent3">
                  <a:lumMod val="50000"/>
                </a:schemeClr>
              </a:solidFill>
            </a:endParaRPr>
          </a:p>
        </p:txBody>
      </p:sp>
      <p:pic>
        <p:nvPicPr>
          <p:cNvPr id="33794" name="Picture 2" descr="Иммунитет, лимфоциты и дендритные клетки"/>
          <p:cNvPicPr>
            <a:picLocks noChangeAspect="1" noChangeArrowheads="1"/>
          </p:cNvPicPr>
          <p:nvPr/>
        </p:nvPicPr>
        <p:blipFill>
          <a:blip r:embed="rId2" cstate="print"/>
          <a:srcRect/>
          <a:stretch>
            <a:fillRect/>
          </a:stretch>
        </p:blipFill>
        <p:spPr bwMode="auto">
          <a:xfrm>
            <a:off x="7697338" y="1867990"/>
            <a:ext cx="3962730" cy="241726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5496</TotalTime>
  <Words>72</Words>
  <Application>Microsoft Office PowerPoint</Application>
  <PresentationFormat>Широкоэкранный</PresentationFormat>
  <Paragraphs>95</Paragraphs>
  <Slides>21</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Calibri</vt:lpstr>
      <vt:lpstr>Georgia</vt:lpstr>
      <vt:lpstr>Times New Roman</vt:lpstr>
      <vt:lpstr>Wingdings</vt:lpstr>
      <vt:lpstr>Wingdings 2</vt:lpstr>
      <vt:lpstr>Официальная</vt:lpstr>
      <vt:lpstr>Презентация PowerPoint</vt:lpstr>
      <vt:lpstr>    Жоспар: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Rano Billayeva</dc:creator>
  <cp:lastModifiedBy>Атанбаева Гулшат</cp:lastModifiedBy>
  <cp:revision>323</cp:revision>
  <dcterms:created xsi:type="dcterms:W3CDTF">2021-04-23T07:01:09Z</dcterms:created>
  <dcterms:modified xsi:type="dcterms:W3CDTF">2024-02-21T06:31:43Z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6543741</vt:lpwstr>
  </property>
  <property fmtid="{D5CDD505-2E9C-101B-9397-08002B2CF9AE}" pid="3" name="NXPowerLiteSettings">
    <vt:lpwstr>F7000400038000</vt:lpwstr>
  </property>
  <property fmtid="{D5CDD505-2E9C-101B-9397-08002B2CF9AE}" pid="4" name="NXPowerLiteVersion">
    <vt:lpwstr>S9.1.4</vt:lpwstr>
  </property>
</Properties>
</file>